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4" r:id="rId3"/>
    <p:sldMasterId id="2147483691" r:id="rId4"/>
  </p:sldMasterIdLst>
  <p:notesMasterIdLst>
    <p:notesMasterId r:id="rId101"/>
  </p:notesMasterIdLst>
  <p:handoutMasterIdLst>
    <p:handoutMasterId r:id="rId102"/>
  </p:handoutMasterIdLst>
  <p:sldIdLst>
    <p:sldId id="463" r:id="rId5"/>
    <p:sldId id="532" r:id="rId6"/>
    <p:sldId id="536" r:id="rId7"/>
    <p:sldId id="533" r:id="rId8"/>
    <p:sldId id="541" r:id="rId9"/>
    <p:sldId id="539" r:id="rId10"/>
    <p:sldId id="537" r:id="rId11"/>
    <p:sldId id="538" r:id="rId12"/>
    <p:sldId id="540" r:id="rId13"/>
    <p:sldId id="534" r:id="rId14"/>
    <p:sldId id="535" r:id="rId15"/>
    <p:sldId id="354" r:id="rId16"/>
    <p:sldId id="355" r:id="rId17"/>
    <p:sldId id="449" r:id="rId18"/>
    <p:sldId id="450" r:id="rId19"/>
    <p:sldId id="451" r:id="rId20"/>
    <p:sldId id="452" r:id="rId21"/>
    <p:sldId id="458" r:id="rId22"/>
    <p:sldId id="459" r:id="rId23"/>
    <p:sldId id="453" r:id="rId24"/>
    <p:sldId id="462" r:id="rId25"/>
    <p:sldId id="454" r:id="rId26"/>
    <p:sldId id="455" r:id="rId27"/>
    <p:sldId id="456" r:id="rId28"/>
    <p:sldId id="457" r:id="rId29"/>
    <p:sldId id="460" r:id="rId30"/>
    <p:sldId id="461" r:id="rId31"/>
    <p:sldId id="423" r:id="rId32"/>
    <p:sldId id="464" r:id="rId33"/>
    <p:sldId id="465" r:id="rId34"/>
    <p:sldId id="466" r:id="rId35"/>
    <p:sldId id="467" r:id="rId36"/>
    <p:sldId id="468" r:id="rId37"/>
    <p:sldId id="469" r:id="rId38"/>
    <p:sldId id="470" r:id="rId39"/>
    <p:sldId id="471" r:id="rId40"/>
    <p:sldId id="472" r:id="rId41"/>
    <p:sldId id="473" r:id="rId42"/>
    <p:sldId id="474" r:id="rId43"/>
    <p:sldId id="475" r:id="rId44"/>
    <p:sldId id="476" r:id="rId45"/>
    <p:sldId id="477" r:id="rId46"/>
    <p:sldId id="478" r:id="rId47"/>
    <p:sldId id="479" r:id="rId48"/>
    <p:sldId id="480" r:id="rId49"/>
    <p:sldId id="481" r:id="rId50"/>
    <p:sldId id="482" r:id="rId51"/>
    <p:sldId id="483" r:id="rId52"/>
    <p:sldId id="484" r:id="rId53"/>
    <p:sldId id="485" r:id="rId54"/>
    <p:sldId id="486" r:id="rId55"/>
    <p:sldId id="487" r:id="rId56"/>
    <p:sldId id="488" r:id="rId57"/>
    <p:sldId id="489" r:id="rId58"/>
    <p:sldId id="490" r:id="rId59"/>
    <p:sldId id="491" r:id="rId60"/>
    <p:sldId id="492" r:id="rId61"/>
    <p:sldId id="493" r:id="rId62"/>
    <p:sldId id="494" r:id="rId63"/>
    <p:sldId id="495" r:id="rId64"/>
    <p:sldId id="496" r:id="rId65"/>
    <p:sldId id="497" r:id="rId66"/>
    <p:sldId id="498" r:id="rId67"/>
    <p:sldId id="499" r:id="rId68"/>
    <p:sldId id="500" r:id="rId69"/>
    <p:sldId id="501" r:id="rId70"/>
    <p:sldId id="502" r:id="rId71"/>
    <p:sldId id="503" r:id="rId72"/>
    <p:sldId id="504" r:id="rId73"/>
    <p:sldId id="505" r:id="rId74"/>
    <p:sldId id="506" r:id="rId75"/>
    <p:sldId id="507" r:id="rId76"/>
    <p:sldId id="508" r:id="rId77"/>
    <p:sldId id="509" r:id="rId78"/>
    <p:sldId id="510" r:id="rId79"/>
    <p:sldId id="511" r:id="rId80"/>
    <p:sldId id="512" r:id="rId81"/>
    <p:sldId id="513" r:id="rId82"/>
    <p:sldId id="514" r:id="rId83"/>
    <p:sldId id="515" r:id="rId84"/>
    <p:sldId id="516" r:id="rId85"/>
    <p:sldId id="517" r:id="rId86"/>
    <p:sldId id="518" r:id="rId87"/>
    <p:sldId id="519" r:id="rId88"/>
    <p:sldId id="520" r:id="rId89"/>
    <p:sldId id="521" r:id="rId90"/>
    <p:sldId id="522" r:id="rId91"/>
    <p:sldId id="523" r:id="rId92"/>
    <p:sldId id="524" r:id="rId93"/>
    <p:sldId id="525" r:id="rId94"/>
    <p:sldId id="526" r:id="rId95"/>
    <p:sldId id="527" r:id="rId96"/>
    <p:sldId id="528" r:id="rId97"/>
    <p:sldId id="529" r:id="rId98"/>
    <p:sldId id="530" r:id="rId99"/>
    <p:sldId id="531" r:id="rId100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77" autoAdjust="0"/>
    <p:restoredTop sz="93678" autoAdjust="0"/>
  </p:normalViewPr>
  <p:slideViewPr>
    <p:cSldViewPr>
      <p:cViewPr>
        <p:scale>
          <a:sx n="89" d="100"/>
          <a:sy n="89" d="100"/>
        </p:scale>
        <p:origin x="-157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67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viewProps" Target="view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602A1-4739-4E60-90B9-8D8041668778}" type="datetimeFigureOut">
              <a:rPr lang="en-US" smtClean="0"/>
              <a:pPr/>
              <a:t>3/24/2018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ED526-7549-4ECD-A723-3F1E61DE3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947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46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929FBC-DC2E-4090-9D68-96DC05C65C5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01897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163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7016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8921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0793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059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22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2621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11870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66606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4026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75866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74966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0990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23293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27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65374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30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1635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9341205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03984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7901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7113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17463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02651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85123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39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29570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748035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13560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12976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613545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6870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399691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dirty="0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575041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388622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38711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61509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50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30825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51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062374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52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270810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53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23432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54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9416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210572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56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411377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59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23394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84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85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7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8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B62C1E0B-6DC8-4881-9999-F7E887DAFE7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9</a:t>
            </a:fld>
            <a:endParaRPr lang="en-US" altLang="en-US" smtClean="0"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5704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12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163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AEEF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AEEF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Box 1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6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9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55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60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10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i="0" cap="all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17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6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59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2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98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Georgia"/>
                <a:cs typeface="Georgia"/>
              </a:defRPr>
            </a:lvl1pPr>
            <a:lvl2pPr>
              <a:defRPr sz="2800">
                <a:latin typeface="Georgia"/>
                <a:cs typeface="Georgia"/>
              </a:defRPr>
            </a:lvl2pPr>
            <a:lvl3pPr>
              <a:defRPr sz="2400">
                <a:latin typeface="Georgia"/>
                <a:cs typeface="Georgia"/>
              </a:defRPr>
            </a:lvl3pPr>
            <a:lvl4pPr>
              <a:defRPr sz="2000">
                <a:latin typeface="Georgia"/>
                <a:cs typeface="Georgia"/>
              </a:defRPr>
            </a:lvl4pPr>
            <a:lvl5pPr>
              <a:defRPr sz="2000">
                <a:latin typeface="Georgia"/>
                <a:cs typeface="Georgi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65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Georgia"/>
                <a:cs typeface="Georgi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6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69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61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1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95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5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91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0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23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rgbClr val="005DAA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45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6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56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0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5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7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009999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70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rgbClr val="FF7600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0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4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12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858000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996952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15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1272558"/>
            <a:ext cx="2483470" cy="81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01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67472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1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rotary\0000 Vesko\grafics\T1819EN_Lockup_PMS-C-TRANSPERENT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528" y="2708920"/>
            <a:ext cx="3398912" cy="77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3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798" y="3021835"/>
            <a:ext cx="3637384" cy="1196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5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3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76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82"/>
          <a:stretch>
            <a:fillRect/>
          </a:stretch>
        </p:blipFill>
        <p:spPr bwMode="auto">
          <a:xfrm>
            <a:off x="6651625" y="469900"/>
            <a:ext cx="17081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558733"/>
            <a:ext cx="1818692" cy="598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0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07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Georgia"/>
                <a:cs typeface="Georgia"/>
              </a:defRPr>
            </a:lvl1pPr>
            <a:lvl2pPr>
              <a:defRPr sz="2400">
                <a:latin typeface="Georgia"/>
                <a:cs typeface="Georgia"/>
              </a:defRPr>
            </a:lvl2pPr>
            <a:lvl3pPr>
              <a:defRPr sz="2000">
                <a:latin typeface="Georgia"/>
                <a:cs typeface="Georgia"/>
              </a:defRPr>
            </a:lvl3pPr>
            <a:lvl4pPr>
              <a:defRPr sz="1800">
                <a:latin typeface="Georgia"/>
                <a:cs typeface="Georgia"/>
              </a:defRPr>
            </a:lvl4pPr>
            <a:lvl5pPr>
              <a:defRPr sz="1800">
                <a:latin typeface="Georgia"/>
                <a:cs typeface="Georgia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2" descr="D:\rotary\0000 Vesko\grafics\SMALL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800" y="476672"/>
            <a:ext cx="1664475" cy="54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5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extBox 9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11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07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97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67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tx2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0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>
              <a:defRPr sz="440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3400" y="4611744"/>
            <a:ext cx="6400800" cy="95085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accent6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2595254" y="620688"/>
            <a:ext cx="284084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Веселин Димитров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9" name="Picture 3" descr="D:\rotary\0000 Vesko\grafics\SMALLER-ONLY-LOGO-BULGARIAN-HORIZONTA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1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7086600" y="6477000"/>
            <a:ext cx="350838" cy="3444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A516-A3C7-4CAD-B1F5-944C7681502D}" type="slidenum">
              <a:rPr lang="bg-BG" altLang="bg-BG"/>
              <a:pPr>
                <a:defRPr/>
              </a:pPr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489697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EADEB15F-0A20-456F-AF4A-1F4E00ED877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4F35E6EC-4409-45EB-94D9-D97C450C5AE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  <a:extLst/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32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583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9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651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>
            <a:noFill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>
              <a:defRPr/>
            </a:pPr>
            <a:endParaRPr lang="en-US" dirty="0">
              <a:solidFill>
                <a:schemeClr val="lt1"/>
              </a:solidFill>
              <a:latin typeface="+mn-lt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200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cs typeface="Georgia"/>
              </a:defRPr>
            </a:lvl1pPr>
            <a:lvl2pPr>
              <a:defRPr sz="2600">
                <a:solidFill>
                  <a:srgbClr val="58585A"/>
                </a:solidFill>
                <a:latin typeface="Georgia"/>
                <a:cs typeface="Georgia"/>
              </a:defRPr>
            </a:lvl2pPr>
            <a:lvl3pPr>
              <a:defRPr sz="2200">
                <a:solidFill>
                  <a:srgbClr val="58585A"/>
                </a:solidFill>
                <a:latin typeface="Georgia"/>
                <a:cs typeface="Georgia"/>
              </a:defRPr>
            </a:lvl3pPr>
            <a:lvl4pPr>
              <a:defRPr sz="1800">
                <a:solidFill>
                  <a:srgbClr val="58585A"/>
                </a:solidFill>
                <a:latin typeface="Georgia"/>
                <a:cs typeface="Georgia"/>
              </a:defRPr>
            </a:lvl4pPr>
            <a:lvl5pPr>
              <a:defRPr sz="1600">
                <a:solidFill>
                  <a:srgbClr val="58585A"/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0" y="404664"/>
            <a:ext cx="1494623" cy="67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8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0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59" r:id="rId6"/>
    <p:sldLayoutId id="2147484262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86600" y="6477000"/>
            <a:ext cx="16002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 |  </a:t>
            </a:r>
            <a:fld id="{A1B04FAA-E9C8-4338-8FC9-2EF4234472A3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2051" name="Picture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220" r:id="rId2"/>
    <p:sldLayoutId id="2147484221" r:id="rId3"/>
    <p:sldLayoutId id="2147484222" r:id="rId4"/>
    <p:sldLayoutId id="2147484223" r:id="rId5"/>
    <p:sldLayoutId id="2147484224" r:id="rId6"/>
    <p:sldLayoutId id="2147484225" r:id="rId7"/>
    <p:sldLayoutId id="2147484226" r:id="rId8"/>
    <p:sldLayoutId id="2147484227" r:id="rId9"/>
    <p:sldLayoutId id="2147484183" r:id="rId10"/>
    <p:sldLayoutId id="2147484228" r:id="rId11"/>
    <p:sldLayoutId id="2147484184" r:id="rId12"/>
    <p:sldLayoutId id="2147484229" r:id="rId13"/>
    <p:sldLayoutId id="2147484230" r:id="rId14"/>
    <p:sldLayoutId id="2147484231" r:id="rId15"/>
    <p:sldLayoutId id="2147484232" r:id="rId16"/>
    <p:sldLayoutId id="2147484186" r:id="rId17"/>
    <p:sldLayoutId id="2147484233" r:id="rId18"/>
    <p:sldLayoutId id="2147484263" r:id="rId19"/>
    <p:sldLayoutId id="2147484264" r:id="rId20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62800" y="6477000"/>
            <a:ext cx="1524000" cy="138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r">
              <a:defRPr/>
            </a:pPr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TITLE |  </a:t>
            </a:r>
            <a:fld id="{2A4D1648-BB23-4CA2-BD19-DD6D6A712B07}" type="slidenum">
              <a:rPr lang="en-US" sz="90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pPr algn="r">
                <a:defRPr/>
              </a:pPr>
              <a:t>‹#›</a:t>
            </a:fld>
            <a:r>
              <a:rPr lang="en-US" sz="900" dirty="0" smtClean="0">
                <a:solidFill>
                  <a:srgbClr val="BCBDC0"/>
                </a:solidFill>
                <a:latin typeface="Arial Narrow" pitchFamily="34" charset="0"/>
                <a:cs typeface="Arial" charset="0"/>
              </a:rPr>
              <a:t>  </a:t>
            </a:r>
            <a:endParaRPr lang="en-US" sz="900" dirty="0" smtClean="0">
              <a:solidFill>
                <a:srgbClr val="958D85"/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09" r:id="rId7"/>
    <p:sldLayoutId id="2147484252" r:id="rId8"/>
    <p:sldLayoutId id="2147484253" r:id="rId9"/>
    <p:sldLayoutId id="2147484254" r:id="rId10"/>
    <p:sldLayoutId id="2147484255" r:id="rId11"/>
    <p:sldLayoutId id="2147484258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tary.org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tary-bulgaria.org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tary.org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www.rotary-bulgaria.org/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hyperlink" Target="budget.pdf" TargetMode="External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hyperlink" Target="plan-metka.pdf" TargetMode="External"/><Relationship Id="rId1" Type="http://schemas.openxmlformats.org/officeDocument/2006/relationships/slideLayout" Target="../slideLayouts/slideLayout2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plan-metka.pdf" TargetMode="External"/><Relationship Id="rId2" Type="http://schemas.openxmlformats.org/officeDocument/2006/relationships/hyperlink" Target="budget.pdf" TargetMode="External"/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87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ЗА ВНИМАНИЕТО!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758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7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000" b="1" dirty="0" smtClean="0">
                <a:latin typeface="Arial Narrow" pitchFamily="34" charset="0"/>
                <a:cs typeface="Times New Roman" panose="02020603050405020304" pitchFamily="18" charset="0"/>
              </a:rPr>
              <a:t>MY ROTARY</a:t>
            </a:r>
            <a:endParaRPr lang="en-US" sz="6000" b="1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400" b="1" dirty="0" smtClean="0">
                <a:latin typeface="Arial Narrow" pitchFamily="34" charset="0"/>
                <a:cs typeface="Times New Roman" pitchFamily="18" charset="0"/>
              </a:rPr>
              <a:t>Антон </a:t>
            </a:r>
            <a:r>
              <a:rPr lang="bg-BG" altLang="en-US" sz="2400" b="1" dirty="0" smtClean="0">
                <a:latin typeface="Arial Narrow" pitchFamily="34" charset="0"/>
                <a:cs typeface="Times New Roman" pitchFamily="18" charset="0"/>
              </a:rPr>
              <a:t>Томчев</a:t>
            </a:r>
            <a:r>
              <a:rPr lang="en-US" altLang="en-US" sz="2400" b="1" dirty="0" smtClean="0">
                <a:latin typeface="Arial Narrow" pitchFamily="34" charset="0"/>
                <a:cs typeface="Times New Roman" pitchFamily="18" charset="0"/>
              </a:rPr>
              <a:t>, </a:t>
            </a:r>
            <a:r>
              <a:rPr lang="bg-BG" altLang="en-US" sz="2400" b="1" dirty="0" smtClean="0">
                <a:latin typeface="Arial Narrow" pitchFamily="34" charset="0"/>
                <a:cs typeface="Times New Roman" pitchFamily="18" charset="0"/>
              </a:rPr>
              <a:t>АДГ</a:t>
            </a:r>
            <a:endParaRPr lang="bg-BG" altLang="en-US" b="1" dirty="0" smtClean="0"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smtClean="0"/>
              <a:t>MY </a:t>
            </a:r>
            <a:r>
              <a:rPr lang="en-US" b="1" dirty="0"/>
              <a:t>ROTARY</a:t>
            </a:r>
            <a:r>
              <a:rPr lang="en-US" dirty="0"/>
              <a:t> – </a:t>
            </a:r>
            <a:r>
              <a:rPr lang="bg-BG" dirty="0"/>
              <a:t>РОТАРИАНСКИТЕ ДЕЛА ОНЛАЙН</a:t>
            </a:r>
            <a:r>
              <a:rPr lang="bg-BG" sz="2800" dirty="0"/>
              <a:t/>
            </a:r>
            <a:br>
              <a:rPr lang="bg-BG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err="1" smtClean="0"/>
              <a:t>lg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525963"/>
          </a:xfrm>
        </p:spPr>
        <p:txBody>
          <a:bodyPr lIns="0" tIns="0" rIns="0" bIns="0"/>
          <a:lstStyle/>
          <a:p>
            <a:pPr>
              <a:spcBef>
                <a:spcPts val="1800"/>
              </a:spcBef>
            </a:pPr>
            <a:r>
              <a:rPr lang="bg-BG" sz="2000" dirty="0" smtClean="0">
                <a:solidFill>
                  <a:schemeClr val="tx2"/>
                </a:solidFill>
              </a:rPr>
              <a:t>КАКВО Е ВАЖНО ДА ЗНАЕМ ЗА </a:t>
            </a:r>
            <a:r>
              <a:rPr lang="en-US" sz="2000" b="1" dirty="0" smtClean="0">
                <a:solidFill>
                  <a:schemeClr val="tx2"/>
                </a:solidFill>
              </a:rPr>
              <a:t>MY ROTARY</a:t>
            </a:r>
            <a:endParaRPr lang="bg-BG" sz="2000" b="1" dirty="0" smtClean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000" dirty="0" smtClean="0">
                <a:solidFill>
                  <a:schemeClr val="tx2"/>
                </a:solidFill>
              </a:rPr>
              <a:t>Административният онлайн раздел </a:t>
            </a:r>
            <a:r>
              <a:rPr lang="en-US" sz="2000" dirty="0">
                <a:solidFill>
                  <a:schemeClr val="tx2"/>
                </a:solidFill>
              </a:rPr>
              <a:t>M</a:t>
            </a:r>
            <a:r>
              <a:rPr lang="en-US" sz="2000" dirty="0" smtClean="0">
                <a:solidFill>
                  <a:schemeClr val="tx2"/>
                </a:solidFill>
              </a:rPr>
              <a:t>y </a:t>
            </a:r>
            <a:r>
              <a:rPr lang="en-US" sz="2000" dirty="0">
                <a:solidFill>
                  <a:schemeClr val="tx2"/>
                </a:solidFill>
              </a:rPr>
              <a:t>rotary</a:t>
            </a:r>
            <a:r>
              <a:rPr lang="bg-BG" sz="2000" dirty="0">
                <a:solidFill>
                  <a:schemeClr val="tx2"/>
                </a:solidFill>
              </a:rPr>
              <a:t> прави изпълнението на административните з</a:t>
            </a:r>
            <a:r>
              <a:rPr lang="bg-BG" sz="2000" dirty="0" smtClean="0">
                <a:solidFill>
                  <a:schemeClr val="tx2"/>
                </a:solidFill>
              </a:rPr>
              <a:t>адачи по-бързо </a:t>
            </a:r>
            <a:r>
              <a:rPr lang="bg-BG" sz="2000" dirty="0">
                <a:solidFill>
                  <a:schemeClr val="tx2"/>
                </a:solidFill>
              </a:rPr>
              <a:t>и лесно</a:t>
            </a:r>
            <a:r>
              <a:rPr lang="bg-BG" sz="2000" dirty="0" smtClean="0">
                <a:solidFill>
                  <a:schemeClr val="tx2"/>
                </a:solidFill>
              </a:rPr>
              <a:t>.</a:t>
            </a:r>
            <a:endParaRPr lang="bg-BG" sz="2000" dirty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000" dirty="0">
                <a:solidFill>
                  <a:schemeClr val="tx2"/>
                </a:solidFill>
              </a:rPr>
              <a:t>Въвеждането на клубната административна информация в </a:t>
            </a:r>
            <a:r>
              <a:rPr lang="en-US" sz="2000" dirty="0">
                <a:solidFill>
                  <a:schemeClr val="tx2"/>
                </a:solidFill>
              </a:rPr>
              <a:t>M</a:t>
            </a:r>
            <a:r>
              <a:rPr lang="en-US" sz="2000" dirty="0" smtClean="0">
                <a:solidFill>
                  <a:schemeClr val="tx2"/>
                </a:solidFill>
              </a:rPr>
              <a:t>y </a:t>
            </a:r>
            <a:r>
              <a:rPr lang="en-US" sz="2000" dirty="0">
                <a:solidFill>
                  <a:schemeClr val="tx2"/>
                </a:solidFill>
              </a:rPr>
              <a:t>rotary </a:t>
            </a:r>
            <a:r>
              <a:rPr lang="bg-BG" sz="2000" dirty="0" smtClean="0">
                <a:solidFill>
                  <a:schemeClr val="tx2"/>
                </a:solidFill>
              </a:rPr>
              <a:t>гарантира, че РИ получава </a:t>
            </a:r>
            <a:r>
              <a:rPr lang="bg-BG" sz="2000" dirty="0">
                <a:solidFill>
                  <a:schemeClr val="tx2"/>
                </a:solidFill>
              </a:rPr>
              <a:t>точни данни за всеки клуб по </a:t>
            </a:r>
            <a:r>
              <a:rPr lang="bg-BG" sz="2000" dirty="0" smtClean="0">
                <a:solidFill>
                  <a:schemeClr val="tx2"/>
                </a:solidFill>
              </a:rPr>
              <a:t>света</a:t>
            </a:r>
            <a:endParaRPr lang="bg-BG" sz="2000" dirty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000" dirty="0">
                <a:solidFill>
                  <a:schemeClr val="tx2"/>
                </a:solidFill>
              </a:rPr>
              <a:t>Клубните секретари и президенти имат  права и достъп до </a:t>
            </a:r>
            <a:r>
              <a:rPr lang="en-US" sz="2000" dirty="0">
                <a:solidFill>
                  <a:schemeClr val="tx2"/>
                </a:solidFill>
              </a:rPr>
              <a:t>M</a:t>
            </a:r>
            <a:r>
              <a:rPr lang="en-US" sz="2000" dirty="0" smtClean="0">
                <a:solidFill>
                  <a:schemeClr val="tx2"/>
                </a:solidFill>
              </a:rPr>
              <a:t>y rotary</a:t>
            </a:r>
            <a:r>
              <a:rPr lang="bg-BG" sz="2000" dirty="0" smtClean="0">
                <a:solidFill>
                  <a:schemeClr val="tx2"/>
                </a:solidFill>
              </a:rPr>
              <a:t>, както и техническите секретари на клубове.</a:t>
            </a:r>
            <a:endParaRPr lang="bg-BG" sz="2000" dirty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000" dirty="0">
                <a:solidFill>
                  <a:schemeClr val="tx2"/>
                </a:solidFill>
              </a:rPr>
              <a:t>Разделът </a:t>
            </a:r>
            <a:r>
              <a:rPr lang="en-US" sz="2000" b="1" dirty="0">
                <a:solidFill>
                  <a:schemeClr val="tx2"/>
                </a:solidFill>
              </a:rPr>
              <a:t>M</a:t>
            </a:r>
            <a:r>
              <a:rPr lang="en-US" sz="2000" b="1" dirty="0" smtClean="0">
                <a:solidFill>
                  <a:schemeClr val="tx2"/>
                </a:solidFill>
              </a:rPr>
              <a:t>y </a:t>
            </a:r>
            <a:r>
              <a:rPr lang="en-US" sz="2000" b="1" dirty="0">
                <a:solidFill>
                  <a:schemeClr val="tx2"/>
                </a:solidFill>
              </a:rPr>
              <a:t>rotary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е достъпен чрез сайта на </a:t>
            </a:r>
            <a:r>
              <a:rPr lang="bg-BG" sz="2000" dirty="0" smtClean="0">
                <a:solidFill>
                  <a:schemeClr val="tx2"/>
                </a:solidFill>
              </a:rPr>
              <a:t>РИ  </a:t>
            </a:r>
            <a:r>
              <a:rPr lang="en-US" sz="2000" u="sng" dirty="0">
                <a:solidFill>
                  <a:schemeClr val="tx2"/>
                </a:solidFill>
                <a:hlinkClick r:id="rId3"/>
              </a:rPr>
              <a:t>www.rotary.org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endParaRPr lang="bg-BG" sz="2000" dirty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bg-BG" sz="2000" dirty="0">
                <a:solidFill>
                  <a:schemeClr val="tx2"/>
                </a:solidFill>
              </a:rPr>
              <a:t>За да </a:t>
            </a:r>
            <a:r>
              <a:rPr lang="bg-BG" sz="2000" dirty="0" smtClean="0">
                <a:solidFill>
                  <a:schemeClr val="tx2"/>
                </a:solidFill>
              </a:rPr>
              <a:t>има </a:t>
            </a:r>
            <a:r>
              <a:rPr lang="bg-BG" sz="2000" dirty="0">
                <a:solidFill>
                  <a:schemeClr val="tx2"/>
                </a:solidFill>
              </a:rPr>
              <a:t>достъп до платформата </a:t>
            </a:r>
            <a:r>
              <a:rPr lang="en-US" sz="2000" b="1" dirty="0">
                <a:solidFill>
                  <a:schemeClr val="tx2"/>
                </a:solidFill>
              </a:rPr>
              <a:t>M</a:t>
            </a:r>
            <a:r>
              <a:rPr lang="en-US" sz="2000" b="1" dirty="0" smtClean="0">
                <a:solidFill>
                  <a:schemeClr val="tx2"/>
                </a:solidFill>
              </a:rPr>
              <a:t>y </a:t>
            </a:r>
            <a:r>
              <a:rPr lang="en-US" sz="2000" b="1" dirty="0">
                <a:solidFill>
                  <a:schemeClr val="tx2"/>
                </a:solidFill>
              </a:rPr>
              <a:t>rotary</a:t>
            </a:r>
            <a:r>
              <a:rPr lang="bg-BG" sz="2000" dirty="0">
                <a:solidFill>
                  <a:schemeClr val="tx2"/>
                </a:solidFill>
              </a:rPr>
              <a:t> всеки секретар трябва да има регистрация в сайта  </a:t>
            </a:r>
            <a:r>
              <a:rPr lang="en-US" sz="2000" u="sng" dirty="0">
                <a:solidFill>
                  <a:schemeClr val="tx2"/>
                </a:solidFill>
                <a:hlinkClick r:id="rId3"/>
              </a:rPr>
              <a:t>www.rotary.org</a:t>
            </a:r>
            <a:r>
              <a:rPr lang="bg-BG" sz="2000" dirty="0">
                <a:solidFill>
                  <a:schemeClr val="tx2"/>
                </a:solidFill>
              </a:rPr>
              <a:t>   </a:t>
            </a:r>
          </a:p>
          <a:p>
            <a:pPr algn="just"/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sz="2400" b="1" dirty="0" smtClean="0"/>
              <a:t>ФУНКЦИИТЕ </a:t>
            </a:r>
            <a:r>
              <a:rPr lang="bg-BG" sz="2400" b="1" dirty="0"/>
              <a:t>З</a:t>
            </a:r>
            <a:r>
              <a:rPr lang="bg-BG" sz="2400" b="1" dirty="0" smtClean="0"/>
              <a:t>А </a:t>
            </a:r>
            <a:r>
              <a:rPr lang="bg-BG" sz="2400" b="1" dirty="0"/>
              <a:t>КЛУБНИТЕ СЕКРЕТАРИ В </a:t>
            </a:r>
            <a:r>
              <a:rPr lang="en-US" sz="2400" b="1" dirty="0"/>
              <a:t>MY ROTARY</a:t>
            </a:r>
            <a:r>
              <a:rPr lang="bg-BG" sz="2400" dirty="0"/>
              <a:t/>
            </a:r>
            <a:br>
              <a:rPr lang="bg-BG" sz="2400" dirty="0"/>
            </a:br>
            <a:r>
              <a:rPr lang="bg-BG" sz="2400" dirty="0"/>
              <a:t/>
            </a:r>
            <a:br>
              <a:rPr lang="bg-BG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 lIns="0" tIns="0" rIns="0" bIns="0"/>
          <a:lstStyle/>
          <a:p>
            <a:r>
              <a:rPr lang="bg-BG" sz="2000" dirty="0" smtClean="0">
                <a:solidFill>
                  <a:schemeClr val="tx2"/>
                </a:solidFill>
              </a:rPr>
              <a:t>Регулярно актуализирате данните </a:t>
            </a:r>
            <a:r>
              <a:rPr lang="bg-BG" sz="2000" dirty="0">
                <a:solidFill>
                  <a:schemeClr val="tx2"/>
                </a:solidFill>
              </a:rPr>
              <a:t>за членството на клуба</a:t>
            </a:r>
          </a:p>
          <a:p>
            <a:r>
              <a:rPr lang="bg-BG" sz="2000" dirty="0" smtClean="0">
                <a:solidFill>
                  <a:schemeClr val="tx2"/>
                </a:solidFill>
              </a:rPr>
              <a:t>Достъпвате </a:t>
            </a:r>
            <a:r>
              <a:rPr lang="bg-BG" sz="2000" dirty="0">
                <a:solidFill>
                  <a:schemeClr val="tx2"/>
                </a:solidFill>
              </a:rPr>
              <a:t>и </a:t>
            </a:r>
            <a:r>
              <a:rPr lang="bg-BG" sz="2000" dirty="0" smtClean="0">
                <a:solidFill>
                  <a:schemeClr val="tx2"/>
                </a:solidFill>
              </a:rPr>
              <a:t>отпечатвате регистъра </a:t>
            </a:r>
            <a:r>
              <a:rPr lang="bg-BG" sz="2000" dirty="0">
                <a:solidFill>
                  <a:schemeClr val="tx2"/>
                </a:solidFill>
              </a:rPr>
              <a:t>на членовете и фактурата от полугодишния отчет на клуба</a:t>
            </a:r>
          </a:p>
          <a:p>
            <a:r>
              <a:rPr lang="bg-BG" sz="2000" dirty="0" smtClean="0">
                <a:solidFill>
                  <a:schemeClr val="tx2"/>
                </a:solidFill>
              </a:rPr>
              <a:t>Плащате  </a:t>
            </a:r>
            <a:r>
              <a:rPr lang="bg-BG" sz="2000" dirty="0">
                <a:solidFill>
                  <a:schemeClr val="tx2"/>
                </a:solidFill>
              </a:rPr>
              <a:t>членски внос към </a:t>
            </a:r>
            <a:r>
              <a:rPr lang="bg-BG" sz="2000" dirty="0" smtClean="0">
                <a:solidFill>
                  <a:schemeClr val="tx2"/>
                </a:solidFill>
              </a:rPr>
              <a:t>РИ</a:t>
            </a:r>
            <a:endParaRPr lang="bg-BG" sz="2000" dirty="0">
              <a:solidFill>
                <a:schemeClr val="tx2"/>
              </a:solidFill>
            </a:endParaRPr>
          </a:p>
          <a:p>
            <a:r>
              <a:rPr lang="bg-BG" sz="2000" dirty="0" smtClean="0">
                <a:solidFill>
                  <a:schemeClr val="tx2"/>
                </a:solidFill>
              </a:rPr>
              <a:t>Обновявате данните </a:t>
            </a:r>
            <a:r>
              <a:rPr lang="bg-BG" sz="2000" dirty="0">
                <a:solidFill>
                  <a:schemeClr val="tx2"/>
                </a:solidFill>
              </a:rPr>
              <a:t>на клуба за място и време на среща</a:t>
            </a:r>
          </a:p>
          <a:p>
            <a:r>
              <a:rPr lang="bg-BG" sz="2000" dirty="0" smtClean="0">
                <a:solidFill>
                  <a:schemeClr val="tx2"/>
                </a:solidFill>
              </a:rPr>
              <a:t>Обновявате информацията </a:t>
            </a:r>
            <a:r>
              <a:rPr lang="bg-BG" sz="2000" dirty="0">
                <a:solidFill>
                  <a:schemeClr val="tx2"/>
                </a:solidFill>
              </a:rPr>
              <a:t>за клубните бордове  в сайтовете на </a:t>
            </a:r>
            <a:r>
              <a:rPr lang="bg-BG" sz="2000" dirty="0" smtClean="0">
                <a:solidFill>
                  <a:schemeClr val="tx2"/>
                </a:solidFill>
              </a:rPr>
              <a:t>РИ </a:t>
            </a:r>
            <a:r>
              <a:rPr lang="bg-BG" sz="2000" dirty="0">
                <a:solidFill>
                  <a:schemeClr val="tx2"/>
                </a:solidFill>
              </a:rPr>
              <a:t>и </a:t>
            </a:r>
            <a:r>
              <a:rPr lang="bg-BG" sz="2000" dirty="0" smtClean="0">
                <a:solidFill>
                  <a:schemeClr val="tx2"/>
                </a:solidFill>
              </a:rPr>
              <a:t>дистриктния </a:t>
            </a:r>
            <a:r>
              <a:rPr lang="bg-BG" sz="2000" dirty="0">
                <a:solidFill>
                  <a:schemeClr val="tx2"/>
                </a:solidFill>
              </a:rPr>
              <a:t>сайт</a:t>
            </a:r>
          </a:p>
          <a:p>
            <a:r>
              <a:rPr lang="bg-BG" sz="2000" dirty="0" smtClean="0">
                <a:solidFill>
                  <a:schemeClr val="tx2"/>
                </a:solidFill>
              </a:rPr>
              <a:t>Обновявате </a:t>
            </a:r>
            <a:r>
              <a:rPr lang="bg-BG" sz="2000" dirty="0">
                <a:solidFill>
                  <a:schemeClr val="tx2"/>
                </a:solidFill>
              </a:rPr>
              <a:t>информацията за офицери на клуба в сайтовете на </a:t>
            </a:r>
            <a:r>
              <a:rPr lang="bg-BG" sz="2000" dirty="0" smtClean="0">
                <a:solidFill>
                  <a:schemeClr val="tx2"/>
                </a:solidFill>
              </a:rPr>
              <a:t>РИ </a:t>
            </a:r>
            <a:r>
              <a:rPr lang="bg-BG" sz="2000" dirty="0">
                <a:solidFill>
                  <a:schemeClr val="tx2"/>
                </a:solidFill>
              </a:rPr>
              <a:t>и </a:t>
            </a:r>
            <a:r>
              <a:rPr lang="bg-BG" sz="2000" dirty="0" smtClean="0">
                <a:solidFill>
                  <a:schemeClr val="tx2"/>
                </a:solidFill>
              </a:rPr>
              <a:t>дистриктния </a:t>
            </a:r>
            <a:r>
              <a:rPr lang="bg-BG" sz="2000" dirty="0">
                <a:solidFill>
                  <a:schemeClr val="tx2"/>
                </a:solidFill>
              </a:rPr>
              <a:t>сайт</a:t>
            </a:r>
          </a:p>
          <a:p>
            <a:r>
              <a:rPr lang="bg-BG" sz="2000" i="1" dirty="0">
                <a:solidFill>
                  <a:schemeClr val="tx2"/>
                </a:solidFill>
              </a:rPr>
              <a:t>Съдействате на членовете на клуба при необходимост от пароли във връзка с използване функционалностите на сайта на </a:t>
            </a:r>
            <a:r>
              <a:rPr lang="bg-BG" sz="2000" i="1" dirty="0" err="1">
                <a:solidFill>
                  <a:schemeClr val="tx2"/>
                </a:solidFill>
              </a:rPr>
              <a:t>дистрикта</a:t>
            </a:r>
            <a:endParaRPr lang="bg-BG" sz="2000" i="1" dirty="0">
              <a:solidFill>
                <a:schemeClr val="tx2"/>
              </a:solidFill>
            </a:endParaRPr>
          </a:p>
          <a:p>
            <a:pPr algn="just"/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80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9" y="3810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sz="2400" b="1" dirty="0" smtClean="0"/>
              <a:t>АКТУАЛИЗИРАНЕ </a:t>
            </a:r>
            <a:r>
              <a:rPr lang="bg-BG" sz="2400" b="1" dirty="0"/>
              <a:t>НА ДАННИТЕ </a:t>
            </a:r>
            <a:r>
              <a:rPr lang="bg-BG" sz="2400" b="1" dirty="0" smtClean="0"/>
              <a:t>ЗА ЧЛЕНСТВОТО </a:t>
            </a:r>
            <a:r>
              <a:rPr lang="bg-BG" sz="2400" dirty="0"/>
              <a:t/>
            </a:r>
            <a:br>
              <a:rPr lang="bg-BG" sz="2400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1"/>
            <a:ext cx="8195481" cy="4800600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2000" dirty="0" smtClean="0">
                <a:solidFill>
                  <a:schemeClr val="tx2"/>
                </a:solidFill>
              </a:rPr>
              <a:t>ПОДДЪРЖАЙТЕ </a:t>
            </a:r>
            <a:r>
              <a:rPr lang="bg-BG" sz="2000" dirty="0" smtClean="0">
                <a:solidFill>
                  <a:schemeClr val="tx2"/>
                </a:solidFill>
              </a:rPr>
              <a:t>СПИСЪКА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bg-BG" sz="2000" dirty="0" smtClean="0">
                <a:solidFill>
                  <a:schemeClr val="tx2"/>
                </a:solidFill>
              </a:rPr>
              <a:t>С КЛУБНИ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bg-BG" sz="2000" dirty="0" smtClean="0">
                <a:solidFill>
                  <a:schemeClr val="tx2"/>
                </a:solidFill>
              </a:rPr>
              <a:t> </a:t>
            </a:r>
            <a:r>
              <a:rPr lang="bg-BG" sz="2000" dirty="0">
                <a:solidFill>
                  <a:schemeClr val="tx2"/>
                </a:solidFill>
              </a:rPr>
              <a:t>ЧЛЕНОВЕ В </a:t>
            </a:r>
            <a:r>
              <a:rPr lang="en-US" sz="2000" dirty="0">
                <a:solidFill>
                  <a:schemeClr val="tx2"/>
                </a:solidFill>
              </a:rPr>
              <a:t>MY ROTARY </a:t>
            </a:r>
            <a:r>
              <a:rPr lang="bg-BG" sz="2000" dirty="0">
                <a:solidFill>
                  <a:schemeClr val="tx2"/>
                </a:solidFill>
              </a:rPr>
              <a:t>ВИНАГИ АКТУАЛЕН </a:t>
            </a:r>
            <a:endParaRPr lang="bg-BG" sz="20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bg-BG" sz="2000" dirty="0">
              <a:solidFill>
                <a:schemeClr val="tx2"/>
              </a:solidFill>
            </a:endParaRPr>
          </a:p>
          <a:p>
            <a:pPr>
              <a:spcBef>
                <a:spcPts val="1200"/>
              </a:spcBef>
            </a:pPr>
            <a:r>
              <a:rPr lang="bg-BG" sz="2000" dirty="0">
                <a:solidFill>
                  <a:schemeClr val="tx2"/>
                </a:solidFill>
              </a:rPr>
              <a:t>По време на ротарианската година в голяма част от клубовете </a:t>
            </a:r>
            <a:r>
              <a:rPr lang="bg-BG" sz="2000" dirty="0" smtClean="0">
                <a:solidFill>
                  <a:schemeClr val="tx2"/>
                </a:solidFill>
              </a:rPr>
              <a:t>има </a:t>
            </a:r>
            <a:r>
              <a:rPr lang="bg-BG" sz="2000" dirty="0">
                <a:solidFill>
                  <a:schemeClr val="tx2"/>
                </a:solidFill>
              </a:rPr>
              <a:t>промяна в </a:t>
            </a:r>
            <a:r>
              <a:rPr lang="bg-BG" sz="2000" dirty="0" smtClean="0">
                <a:solidFill>
                  <a:schemeClr val="tx2"/>
                </a:solidFill>
              </a:rPr>
              <a:t>членовете – </a:t>
            </a:r>
            <a:r>
              <a:rPr lang="bg-BG" sz="2000" dirty="0">
                <a:solidFill>
                  <a:schemeClr val="tx2"/>
                </a:solidFill>
              </a:rPr>
              <a:t>нови членове, прекратяване на членство, промени в координатите на членовете.  </a:t>
            </a:r>
            <a:r>
              <a:rPr lang="bg-BG" sz="2000" dirty="0" smtClean="0">
                <a:solidFill>
                  <a:schemeClr val="tx2"/>
                </a:solidFill>
              </a:rPr>
              <a:t>Актуализирайте </a:t>
            </a:r>
            <a:r>
              <a:rPr lang="bg-BG" sz="2000" dirty="0">
                <a:solidFill>
                  <a:schemeClr val="tx2"/>
                </a:solidFill>
              </a:rPr>
              <a:t>ги. </a:t>
            </a:r>
          </a:p>
          <a:p>
            <a:pPr>
              <a:spcBef>
                <a:spcPts val="1200"/>
              </a:spcBef>
            </a:pPr>
            <a:r>
              <a:rPr lang="bg-BG" sz="2000" dirty="0">
                <a:solidFill>
                  <a:schemeClr val="tx2"/>
                </a:solidFill>
              </a:rPr>
              <a:t>Правилният списък гарантира, че през </a:t>
            </a:r>
            <a:r>
              <a:rPr lang="bg-BG" sz="2000" dirty="0" smtClean="0">
                <a:solidFill>
                  <a:schemeClr val="tx2"/>
                </a:solidFill>
              </a:rPr>
              <a:t>ротарианската </a:t>
            </a:r>
            <a:r>
              <a:rPr lang="bg-BG" sz="2000" dirty="0">
                <a:solidFill>
                  <a:schemeClr val="tx2"/>
                </a:solidFill>
              </a:rPr>
              <a:t>година ще получавате точните суми за членския внос на клуба .</a:t>
            </a:r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</a:rPr>
              <a:t>Когато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bg-BG" sz="2000" dirty="0" smtClean="0">
                <a:solidFill>
                  <a:schemeClr val="tx2"/>
                </a:solidFill>
              </a:rPr>
              <a:t>въведе информация </a:t>
            </a:r>
            <a:r>
              <a:rPr lang="bg-BG" sz="2000" dirty="0">
                <a:solidFill>
                  <a:schemeClr val="tx2"/>
                </a:solidFill>
              </a:rPr>
              <a:t>за нов член клубният секретар гарантира, че името на новия член е вписано в клубните регистри. </a:t>
            </a:r>
          </a:p>
        </p:txBody>
      </p:sp>
    </p:spTree>
    <p:extLst>
      <p:ext uri="{BB962C8B-B14F-4D97-AF65-F5344CB8AC3E}">
        <p14:creationId xmlns:p14="http://schemas.microsoft.com/office/powerpoint/2010/main" val="319687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9" y="3810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sz="2400" b="1" dirty="0" smtClean="0"/>
              <a:t>АКТУАЛИЗИРАНЕ </a:t>
            </a:r>
            <a:r>
              <a:rPr lang="bg-BG" sz="2400" b="1" dirty="0"/>
              <a:t>НА ДАННИТЕ </a:t>
            </a:r>
            <a:r>
              <a:rPr lang="bg-BG" sz="2400" b="1" dirty="0" smtClean="0"/>
              <a:t>ЗА ЧЛЕНСТВОТО </a:t>
            </a:r>
            <a:r>
              <a:rPr lang="bg-BG" sz="2400" dirty="0"/>
              <a:t/>
            </a:r>
            <a:br>
              <a:rPr lang="bg-BG" sz="2400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078" y="1752600"/>
            <a:ext cx="8195481" cy="4800600"/>
          </a:xfrm>
        </p:spPr>
        <p:txBody>
          <a:bodyPr lIns="0" tIns="0" rIns="0" bIns="0"/>
          <a:lstStyle/>
          <a:p>
            <a:pPr>
              <a:spcBef>
                <a:spcPts val="1200"/>
              </a:spcBef>
            </a:pPr>
            <a:endParaRPr lang="bg-BG" sz="2000" dirty="0" smtClean="0">
              <a:solidFill>
                <a:schemeClr val="tx2"/>
              </a:solidFill>
            </a:endParaRPr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</a:rPr>
              <a:t>Ако </a:t>
            </a:r>
            <a:r>
              <a:rPr lang="bg-BG" sz="2000" dirty="0">
                <a:solidFill>
                  <a:schemeClr val="tx2"/>
                </a:solidFill>
              </a:rPr>
              <a:t>новият член е бивш ротарианец, осигурете името на предишния му клуб </a:t>
            </a:r>
            <a:r>
              <a:rPr lang="bg-BG" sz="2000" dirty="0" smtClean="0">
                <a:solidFill>
                  <a:schemeClr val="tx2"/>
                </a:solidFill>
              </a:rPr>
              <a:t>и идентификационния </a:t>
            </a:r>
            <a:r>
              <a:rPr lang="bg-BG" sz="2000" dirty="0">
                <a:solidFill>
                  <a:schemeClr val="tx2"/>
                </a:solidFill>
              </a:rPr>
              <a:t>му номер, така че историята му като дарения в Р</a:t>
            </a:r>
            <a:r>
              <a:rPr lang="bg-BG" sz="2000" dirty="0" smtClean="0">
                <a:solidFill>
                  <a:schemeClr val="tx2"/>
                </a:solidFill>
              </a:rPr>
              <a:t>отари </a:t>
            </a:r>
            <a:r>
              <a:rPr lang="bg-BG" sz="2000" dirty="0">
                <a:solidFill>
                  <a:schemeClr val="tx2"/>
                </a:solidFill>
              </a:rPr>
              <a:t>да се запази.</a:t>
            </a:r>
          </a:p>
          <a:p>
            <a:pPr>
              <a:spcBef>
                <a:spcPts val="1200"/>
              </a:spcBef>
            </a:pPr>
            <a:r>
              <a:rPr lang="bg-BG" sz="2000" dirty="0">
                <a:solidFill>
                  <a:schemeClr val="tx2"/>
                </a:solidFill>
              </a:rPr>
              <a:t>Клуб  който приема преместващ се или бивш </a:t>
            </a:r>
            <a:r>
              <a:rPr lang="bg-BG" sz="2000" dirty="0" smtClean="0">
                <a:solidFill>
                  <a:schemeClr val="tx2"/>
                </a:solidFill>
              </a:rPr>
              <a:t>ротарианец, </a:t>
            </a:r>
            <a:r>
              <a:rPr lang="bg-BG" sz="2000" dirty="0">
                <a:solidFill>
                  <a:schemeClr val="tx2"/>
                </a:solidFill>
              </a:rPr>
              <a:t>трябва да осигури сертификат от предишния клуб с потвърждение на членството, както и за липса на задължения към клуба </a:t>
            </a: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79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3810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b="1" dirty="0" smtClean="0"/>
              <a:t>АКТУАЛИЗИРАНЕ </a:t>
            </a:r>
            <a:r>
              <a:rPr lang="bg-BG" b="1" dirty="0"/>
              <a:t>НА ДАННИТЕ В </a:t>
            </a:r>
            <a:r>
              <a:rPr lang="en-US" b="1" dirty="0"/>
              <a:t>MY ROTARY (ROTARY.ORG)</a:t>
            </a: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2000" dirty="0"/>
              <a:t> </a:t>
            </a:r>
            <a:r>
              <a:rPr lang="bg-BG" sz="2000" dirty="0" smtClean="0">
                <a:solidFill>
                  <a:schemeClr val="tx2"/>
                </a:solidFill>
              </a:rPr>
              <a:t>МОЯТ </a:t>
            </a:r>
            <a:r>
              <a:rPr lang="bg-BG" sz="2000" dirty="0">
                <a:solidFill>
                  <a:schemeClr val="tx2"/>
                </a:solidFill>
              </a:rPr>
              <a:t>ПРОФИЛ И ПАРОЛА</a:t>
            </a:r>
          </a:p>
          <a:p>
            <a:pPr marL="0" indent="0">
              <a:buNone/>
            </a:pPr>
            <a:r>
              <a:rPr lang="bg-BG" sz="2000" dirty="0">
                <a:solidFill>
                  <a:schemeClr val="tx2"/>
                </a:solidFill>
              </a:rPr>
              <a:t>Ако нямате профил в </a:t>
            </a:r>
            <a:r>
              <a:rPr lang="en-US" sz="2000" dirty="0">
                <a:solidFill>
                  <a:schemeClr val="tx2"/>
                </a:solidFill>
              </a:rPr>
              <a:t>rotary. org – </a:t>
            </a:r>
            <a:r>
              <a:rPr lang="bg-BG" sz="2000" dirty="0">
                <a:solidFill>
                  <a:schemeClr val="tx2"/>
                </a:solidFill>
              </a:rPr>
              <a:t>направете го още днес</a:t>
            </a:r>
          </a:p>
          <a:p>
            <a:pPr marL="0" indent="0">
              <a:spcBef>
                <a:spcPts val="1200"/>
              </a:spcBef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17" y="2057400"/>
            <a:ext cx="789344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49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3810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Как да достигна до 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My Rotary</a:t>
            </a:r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 и моят клуб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?</a:t>
            </a: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2000" dirty="0"/>
              <a:t> </a:t>
            </a: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96" y="1828800"/>
            <a:ext cx="8494129" cy="30480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4558351" y="1844722"/>
            <a:ext cx="762000" cy="381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2659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381000"/>
            <a:ext cx="8652682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Как да достигна до 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My Rotary</a:t>
            </a:r>
            <a:r>
              <a:rPr lang="bg-BG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 и моят клуб</a:t>
            </a:r>
            <a:r>
              <a:rPr lang="en-US" altLang="en-US" sz="2800" b="1" dirty="0" smtClean="0">
                <a:latin typeface="Arial Narrow" panose="020B0606020202030204" pitchFamily="34" charset="0"/>
                <a:cs typeface="Times New Roman" pitchFamily="18" charset="0"/>
              </a:rPr>
              <a:t>?</a:t>
            </a: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2000" dirty="0"/>
              <a:t> </a:t>
            </a: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18" y="1246496"/>
            <a:ext cx="8524810" cy="4572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495800" y="1981200"/>
            <a:ext cx="762000" cy="30480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Овал 6"/>
          <p:cNvSpPr/>
          <p:nvPr/>
        </p:nvSpPr>
        <p:spPr>
          <a:xfrm>
            <a:off x="4056549" y="2400300"/>
            <a:ext cx="762000" cy="381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Овал 7"/>
          <p:cNvSpPr/>
          <p:nvPr/>
        </p:nvSpPr>
        <p:spPr>
          <a:xfrm>
            <a:off x="978534" y="2781300"/>
            <a:ext cx="1295400" cy="1790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0736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g-BG" sz="4800" b="1" dirty="0" smtClean="0">
                <a:latin typeface="Arial Narrow" pitchFamily="34" charset="0"/>
                <a:cs typeface="Times New Roman" panose="02020603050405020304" pitchFamily="18" charset="0"/>
              </a:rPr>
              <a:t>Клубна администрация</a:t>
            </a:r>
            <a:br>
              <a:rPr lang="bg-BG" sz="4800" b="1" dirty="0" smtClean="0">
                <a:latin typeface="Arial Narrow" pitchFamily="34" charset="0"/>
                <a:cs typeface="Times New Roman" panose="02020603050405020304" pitchFamily="18" charset="0"/>
              </a:rPr>
            </a:br>
            <a:r>
              <a:rPr lang="bg-BG" sz="1800" b="1" dirty="0" smtClean="0">
                <a:latin typeface="Arial Narrow" pitchFamily="34" charset="0"/>
                <a:cs typeface="Times New Roman" panose="02020603050405020304" pitchFamily="18" charset="0"/>
              </a:rPr>
              <a:t>Практически съвети и насоки</a:t>
            </a:r>
            <a:endParaRPr lang="en-US" sz="1800" b="1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Стоянка Георгиева, РК Бургас</a:t>
            </a:r>
          </a:p>
          <a:p>
            <a:pPr eaLnBrk="1" hangingPunct="1"/>
            <a:r>
              <a:rPr lang="bg-BG" altLang="en-US" sz="2400" dirty="0" smtClean="0">
                <a:latin typeface="Georgia" panose="02040502050405020303" pitchFamily="18" charset="0"/>
                <a:cs typeface="Times New Roman" pitchFamily="18" charset="0"/>
              </a:rPr>
              <a:t>Секретар на Д2482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62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3810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b="1" dirty="0"/>
              <a:t>АКТУАЛИЗИРАНЕ НА ДАННИТЕ НА ЧЛЕНОВЕ НА КЛУБА  </a:t>
            </a: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1600" dirty="0"/>
              <a:t> </a:t>
            </a:r>
            <a:r>
              <a:rPr lang="bg-BG" sz="1600" b="1" dirty="0" smtClean="0">
                <a:solidFill>
                  <a:schemeClr val="tx2"/>
                </a:solidFill>
              </a:rPr>
              <a:t>АКТУАЛИЗИРАЙТЕ </a:t>
            </a:r>
            <a:r>
              <a:rPr lang="bg-BG" sz="1600" b="1" dirty="0">
                <a:solidFill>
                  <a:schemeClr val="tx2"/>
                </a:solidFill>
              </a:rPr>
              <a:t>НА ДАННИТЕ НА ЧЛЕНОВЕ НА КЛУБА  В </a:t>
            </a:r>
            <a:r>
              <a:rPr lang="en-US" sz="1600" b="1" dirty="0">
                <a:solidFill>
                  <a:schemeClr val="tx2"/>
                </a:solidFill>
              </a:rPr>
              <a:t>MY </a:t>
            </a:r>
            <a:r>
              <a:rPr lang="bg-BG" sz="1600" b="1" dirty="0" smtClean="0">
                <a:solidFill>
                  <a:schemeClr val="tx2"/>
                </a:solidFill>
              </a:rPr>
              <a:t>  </a:t>
            </a:r>
            <a:r>
              <a:rPr lang="en-US" sz="1600" b="1" dirty="0" smtClean="0">
                <a:solidFill>
                  <a:schemeClr val="tx2"/>
                </a:solidFill>
              </a:rPr>
              <a:t>ROTARY </a:t>
            </a:r>
            <a:r>
              <a:rPr lang="en-US" sz="1600" b="1" dirty="0">
                <a:solidFill>
                  <a:schemeClr val="tx2"/>
                </a:solidFill>
              </a:rPr>
              <a:t>(ROTARY.ORG)  </a:t>
            </a: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52600"/>
            <a:ext cx="7167563" cy="426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11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3810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b="1" dirty="0"/>
              <a:t>АКТУАЛИЗИРАНЕ НА ДАННИТЕ НА ЧЛЕНОВЕ НА КЛУБА  </a:t>
            </a: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1600" dirty="0"/>
              <a:t> </a:t>
            </a:r>
            <a:r>
              <a:rPr lang="bg-BG" sz="1600" b="1" dirty="0">
                <a:solidFill>
                  <a:schemeClr val="tx2"/>
                </a:solidFill>
              </a:rPr>
              <a:t>АКТУАЛИЗИРАНЕ НА ДАННИТЕ НА ЧЛЕНОВЕ НА КЛУБА  В </a:t>
            </a:r>
            <a:r>
              <a:rPr lang="en-US" sz="1600" b="1" dirty="0">
                <a:solidFill>
                  <a:schemeClr val="tx2"/>
                </a:solidFill>
              </a:rPr>
              <a:t>MY ROTARY (ROTARY.ORG)  </a:t>
            </a:r>
            <a:r>
              <a:rPr lang="bg-BG" sz="1600" b="1" dirty="0" smtClean="0">
                <a:solidFill>
                  <a:schemeClr val="tx2"/>
                </a:solidFill>
              </a:rPr>
              <a:t> - </a:t>
            </a:r>
            <a:r>
              <a:rPr lang="bg-BG" sz="1600" dirty="0" smtClean="0">
                <a:solidFill>
                  <a:schemeClr val="tx2"/>
                </a:solidFill>
              </a:rPr>
              <a:t>Добавяне</a:t>
            </a:r>
            <a:r>
              <a:rPr lang="bg-BG" sz="1600" dirty="0">
                <a:solidFill>
                  <a:schemeClr val="tx2"/>
                </a:solidFill>
              </a:rPr>
              <a:t>, редактиране и премахване на информация. </a:t>
            </a:r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" y="1905000"/>
            <a:ext cx="81689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0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3810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b="1" dirty="0"/>
              <a:t>АКТУАЛИЗИРАНЕ НА ДАННИТЕ НА ЧЛЕНОВЕ НА КЛУБА  </a:t>
            </a: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2000" dirty="0"/>
              <a:t> </a:t>
            </a: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 algn="ctr">
              <a:buNone/>
            </a:pPr>
            <a:r>
              <a:rPr lang="bg-BG" sz="2400" dirty="0" smtClean="0">
                <a:solidFill>
                  <a:schemeClr val="tx2"/>
                </a:solidFill>
              </a:rPr>
              <a:t>Промените </a:t>
            </a:r>
            <a:r>
              <a:rPr lang="bg-BG" sz="2400" dirty="0">
                <a:solidFill>
                  <a:schemeClr val="tx2"/>
                </a:solidFill>
              </a:rPr>
              <a:t>в членството, докладвани </a:t>
            </a:r>
            <a:r>
              <a:rPr lang="bg-BG" sz="2400" dirty="0" smtClean="0">
                <a:solidFill>
                  <a:schemeClr val="tx2"/>
                </a:solidFill>
              </a:rPr>
              <a:t>чрез </a:t>
            </a:r>
            <a:r>
              <a:rPr lang="en-US" sz="2400" dirty="0">
                <a:solidFill>
                  <a:schemeClr val="tx2"/>
                </a:solidFill>
              </a:rPr>
              <a:t>M</a:t>
            </a:r>
            <a:r>
              <a:rPr lang="en-US" sz="2400" dirty="0" smtClean="0">
                <a:solidFill>
                  <a:schemeClr val="tx2"/>
                </a:solidFill>
              </a:rPr>
              <a:t>y </a:t>
            </a:r>
            <a:r>
              <a:rPr lang="en-US" sz="2400" dirty="0">
                <a:solidFill>
                  <a:schemeClr val="tx2"/>
                </a:solidFill>
              </a:rPr>
              <a:t>rotary </a:t>
            </a:r>
            <a:r>
              <a:rPr lang="bg-BG" sz="2400" dirty="0">
                <a:solidFill>
                  <a:schemeClr val="tx2"/>
                </a:solidFill>
              </a:rPr>
              <a:t>се правят директно в базата на </a:t>
            </a:r>
            <a:r>
              <a:rPr lang="bg-BG" sz="2400" dirty="0" smtClean="0">
                <a:solidFill>
                  <a:schemeClr val="tx2"/>
                </a:solidFill>
              </a:rPr>
              <a:t>РИ. Промянат</a:t>
            </a:r>
            <a:r>
              <a:rPr lang="bg-BG" sz="2400" dirty="0">
                <a:solidFill>
                  <a:schemeClr val="tx2"/>
                </a:solidFill>
              </a:rPr>
              <a:t>а</a:t>
            </a:r>
            <a:r>
              <a:rPr lang="bg-BG" sz="2400" dirty="0" smtClean="0">
                <a:solidFill>
                  <a:schemeClr val="tx2"/>
                </a:solidFill>
              </a:rPr>
              <a:t> </a:t>
            </a:r>
            <a:r>
              <a:rPr lang="bg-BG" sz="2400" dirty="0">
                <a:solidFill>
                  <a:schemeClr val="tx2"/>
                </a:solidFill>
              </a:rPr>
              <a:t>в статута е незабавна и не подлежи на допълнителна промяна. </a:t>
            </a:r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68631">
            <a:off x="1045653" y="3425425"/>
            <a:ext cx="2562390" cy="23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05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518612" y="4572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dirty="0"/>
              <a:t>АКТУАЛИЗИРАНЕ НА </a:t>
            </a:r>
            <a:r>
              <a:rPr lang="bg-BG" dirty="0" smtClean="0"/>
              <a:t>ДАННИТЕ</a:t>
            </a:r>
            <a:r>
              <a:rPr lang="en-US" dirty="0" smtClean="0"/>
              <a:t>    </a:t>
            </a:r>
            <a:r>
              <a:rPr lang="en-US" dirty="0" smtClean="0">
                <a:hlinkClick r:id="rId3"/>
              </a:rPr>
              <a:t>www.rotary-bulgaria.or</a:t>
            </a:r>
            <a:r>
              <a:rPr lang="en-US" u="sng" dirty="0" smtClean="0">
                <a:hlinkClick r:id="rId3"/>
              </a:rPr>
              <a:t>g</a:t>
            </a: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2000" dirty="0"/>
              <a:t> </a:t>
            </a:r>
            <a:r>
              <a:rPr lang="bg-BG" sz="1600" dirty="0">
                <a:solidFill>
                  <a:schemeClr val="tx2"/>
                </a:solidFill>
              </a:rPr>
              <a:t>АКТУАЛИЗИРАНЕ НА ДАННИТЕ ЗА БОРДА И ЧЛЕНОВЕ НА КЛУБА  В ДИСТРИКТНИЯ САЙТ НА  </a:t>
            </a:r>
            <a:r>
              <a:rPr lang="en-US" sz="1600" dirty="0">
                <a:solidFill>
                  <a:schemeClr val="tx2"/>
                </a:solidFill>
              </a:rPr>
              <a:t>РОТАРИ БЪЛГАРИЯ </a:t>
            </a:r>
            <a:r>
              <a:rPr lang="bg-BG" sz="2000" b="1" dirty="0">
                <a:solidFill>
                  <a:schemeClr val="tx2"/>
                </a:solidFill>
              </a:rPr>
              <a:t>- </a:t>
            </a:r>
            <a:r>
              <a:rPr lang="en-US" sz="1800" dirty="0" smtClean="0">
                <a:solidFill>
                  <a:schemeClr val="tx2"/>
                </a:solidFill>
                <a:hlinkClick r:id="rId3"/>
              </a:rPr>
              <a:t>www.rotary-bulgaria.or</a:t>
            </a:r>
            <a:r>
              <a:rPr lang="en-US" sz="1800" u="sng" dirty="0" smtClean="0">
                <a:solidFill>
                  <a:schemeClr val="tx2"/>
                </a:solidFill>
                <a:hlinkClick r:id="rId3"/>
              </a:rPr>
              <a:t>g</a:t>
            </a:r>
            <a:endParaRPr lang="bg-BG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2057399"/>
            <a:ext cx="751325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6096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dirty="0"/>
              <a:t>АКТУАЛНОСТ И ПЪЛНОТА НА ДАННИТЕ</a:t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 algn="ctr">
              <a:spcBef>
                <a:spcPts val="600"/>
              </a:spcBef>
              <a:buNone/>
            </a:pPr>
            <a:r>
              <a:rPr lang="bg-BG" sz="1400" dirty="0" smtClean="0"/>
              <a:t>ВЪВЕЖДАЙТЕ </a:t>
            </a:r>
            <a:r>
              <a:rPr lang="bg-BG" sz="1400" dirty="0"/>
              <a:t>ВСИЧКИ ДАННИ МАКСИМАЛНО ПРЕЦИЗНО – </a:t>
            </a:r>
            <a:r>
              <a:rPr lang="bg-BG" sz="1400" dirty="0" smtClean="0"/>
              <a:t>ДАТА </a:t>
            </a:r>
            <a:r>
              <a:rPr lang="bg-BG" sz="1400" dirty="0"/>
              <a:t>НА </a:t>
            </a:r>
            <a:r>
              <a:rPr lang="bg-BG" sz="1400" dirty="0" smtClean="0"/>
              <a:t>РАЖДАНЕ</a:t>
            </a:r>
            <a:r>
              <a:rPr lang="bg-BG" sz="1400" dirty="0"/>
              <a:t>,</a:t>
            </a:r>
            <a:r>
              <a:rPr lang="bg-BG" sz="1400" dirty="0" smtClean="0"/>
              <a:t> ПОЛ</a:t>
            </a:r>
            <a:r>
              <a:rPr lang="bg-BG" sz="1400" dirty="0"/>
              <a:t> </a:t>
            </a:r>
            <a:r>
              <a:rPr lang="bg-BG" sz="1400" dirty="0" smtClean="0"/>
              <a:t>И ВСИЧКИ ОСТАНАЛИ. 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bg-BG" sz="1400" dirty="0" smtClean="0"/>
              <a:t>ТЕ </a:t>
            </a:r>
            <a:r>
              <a:rPr lang="bg-BG" sz="1400" dirty="0"/>
              <a:t>СА ВАЖНИ ЗА СТАТИСТИКИТЕ КОИТО </a:t>
            </a:r>
            <a:r>
              <a:rPr lang="bg-BG" sz="1400" dirty="0" smtClean="0"/>
              <a:t> РОТАРИ </a:t>
            </a:r>
            <a:r>
              <a:rPr lang="bg-BG" sz="1400" dirty="0"/>
              <a:t>ИЗВЛИЧА СА ЧЛЕНСВОТО В НАЦИОНАЛЕН И СВЕТОВЕН </a:t>
            </a:r>
            <a:r>
              <a:rPr lang="bg-BG" sz="1400" dirty="0" smtClean="0"/>
              <a:t> МАЩАБ</a:t>
            </a:r>
            <a:r>
              <a:rPr lang="bg-BG" sz="1400" dirty="0"/>
              <a:t>.</a:t>
            </a:r>
          </a:p>
          <a:p>
            <a:pPr marL="0" indent="0">
              <a:buNone/>
            </a:pPr>
            <a:endParaRPr lang="bg-BG" sz="1800" dirty="0" smtClean="0"/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  <p:pic>
        <p:nvPicPr>
          <p:cNvPr id="2" name="Картина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650" y="2188096"/>
            <a:ext cx="6814749" cy="398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2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6096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b="1" dirty="0" smtClean="0"/>
              <a:t>КЛУБНА </a:t>
            </a:r>
            <a:r>
              <a:rPr lang="bg-BG" b="1" dirty="0"/>
              <a:t>ФАКТУРА</a:t>
            </a:r>
            <a:r>
              <a:rPr lang="bg-BG" dirty="0"/>
              <a:t/>
            </a:r>
            <a:br>
              <a:rPr lang="bg-BG" dirty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219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endParaRPr lang="bg-BG" sz="1800" dirty="0" smtClean="0"/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</a:rPr>
              <a:t>Фактурата </a:t>
            </a:r>
            <a:r>
              <a:rPr lang="bg-BG" sz="2000" dirty="0">
                <a:solidFill>
                  <a:schemeClr val="tx2"/>
                </a:solidFill>
              </a:rPr>
              <a:t>на всеки клуб се изпраща два пъти през </a:t>
            </a:r>
            <a:r>
              <a:rPr lang="bg-BG" sz="2000" dirty="0" smtClean="0">
                <a:solidFill>
                  <a:schemeClr val="tx2"/>
                </a:solidFill>
              </a:rPr>
              <a:t>ротарианската </a:t>
            </a:r>
            <a:r>
              <a:rPr lang="bg-BG" sz="2000" dirty="0">
                <a:solidFill>
                  <a:schemeClr val="tx2"/>
                </a:solidFill>
              </a:rPr>
              <a:t>година:</a:t>
            </a:r>
          </a:p>
          <a:p>
            <a:pPr>
              <a:spcBef>
                <a:spcPts val="1200"/>
              </a:spcBef>
            </a:pPr>
            <a:r>
              <a:rPr lang="bg-BG" sz="2000" dirty="0">
                <a:solidFill>
                  <a:schemeClr val="tx2"/>
                </a:solidFill>
              </a:rPr>
              <a:t>Не по-късно </a:t>
            </a:r>
            <a:r>
              <a:rPr lang="bg-BG" sz="2000" dirty="0" smtClean="0">
                <a:solidFill>
                  <a:schemeClr val="tx2"/>
                </a:solidFill>
              </a:rPr>
              <a:t>от 1 </a:t>
            </a:r>
            <a:r>
              <a:rPr lang="bg-BG" sz="2000" dirty="0">
                <a:solidFill>
                  <a:schemeClr val="tx2"/>
                </a:solidFill>
              </a:rPr>
              <a:t>юли за първото полугодие и не по-късно от 15 </a:t>
            </a:r>
            <a:r>
              <a:rPr lang="bg-BG" sz="2000" dirty="0" smtClean="0">
                <a:solidFill>
                  <a:schemeClr val="tx2"/>
                </a:solidFill>
              </a:rPr>
              <a:t>февруари </a:t>
            </a:r>
            <a:r>
              <a:rPr lang="bg-BG" sz="2000" dirty="0">
                <a:solidFill>
                  <a:schemeClr val="tx2"/>
                </a:solidFill>
              </a:rPr>
              <a:t>за второто</a:t>
            </a:r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</a:rPr>
              <a:t>Балансът </a:t>
            </a:r>
            <a:r>
              <a:rPr lang="bg-BG" sz="2000" dirty="0">
                <a:solidFill>
                  <a:schemeClr val="tx2"/>
                </a:solidFill>
              </a:rPr>
              <a:t>по фактурата отразява </a:t>
            </a:r>
            <a:r>
              <a:rPr lang="bg-BG" sz="2000" dirty="0" smtClean="0">
                <a:solidFill>
                  <a:schemeClr val="tx2"/>
                </a:solidFill>
              </a:rPr>
              <a:t>списъкът </a:t>
            </a:r>
            <a:r>
              <a:rPr lang="bg-BG" sz="2000" dirty="0">
                <a:solidFill>
                  <a:schemeClr val="tx2"/>
                </a:solidFill>
              </a:rPr>
              <a:t>на </a:t>
            </a:r>
            <a:r>
              <a:rPr lang="bg-BG" sz="2000" dirty="0" smtClean="0">
                <a:solidFill>
                  <a:schemeClr val="tx2"/>
                </a:solidFill>
              </a:rPr>
              <a:t>клубното </a:t>
            </a:r>
            <a:r>
              <a:rPr lang="bg-BG" sz="2000" dirty="0">
                <a:solidFill>
                  <a:schemeClr val="tx2"/>
                </a:solidFill>
              </a:rPr>
              <a:t>членство в базата на </a:t>
            </a:r>
            <a:r>
              <a:rPr lang="bg-BG" sz="2000" dirty="0" smtClean="0">
                <a:solidFill>
                  <a:schemeClr val="tx2"/>
                </a:solidFill>
              </a:rPr>
              <a:t>РИ </a:t>
            </a:r>
            <a:r>
              <a:rPr lang="bg-BG" sz="2000" dirty="0">
                <a:solidFill>
                  <a:schemeClr val="tx2"/>
                </a:solidFill>
              </a:rPr>
              <a:t>към 1 януари и 1 юли</a:t>
            </a:r>
          </a:p>
          <a:p>
            <a:pPr>
              <a:spcBef>
                <a:spcPts val="1200"/>
              </a:spcBef>
            </a:pPr>
            <a:r>
              <a:rPr lang="bg-BG" sz="2000" dirty="0">
                <a:solidFill>
                  <a:schemeClr val="tx2"/>
                </a:solidFill>
              </a:rPr>
              <a:t>Стойността по фактурата се дължи изцяло и тя не може да се </a:t>
            </a:r>
            <a:r>
              <a:rPr lang="bg-BG" sz="2000" dirty="0" smtClean="0">
                <a:solidFill>
                  <a:schemeClr val="tx2"/>
                </a:solidFill>
              </a:rPr>
              <a:t>променяна</a:t>
            </a:r>
            <a:endParaRPr lang="bg-BG" sz="2000" dirty="0">
              <a:solidFill>
                <a:schemeClr val="tx2"/>
              </a:solidFill>
            </a:endParaRPr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</a:rPr>
              <a:t>Клубната </a:t>
            </a:r>
            <a:r>
              <a:rPr lang="bg-BG" sz="2000" dirty="0">
                <a:solidFill>
                  <a:schemeClr val="tx2"/>
                </a:solidFill>
              </a:rPr>
              <a:t>фактура се изтегля от </a:t>
            </a:r>
            <a:r>
              <a:rPr lang="en-US" sz="2000" b="1" dirty="0">
                <a:solidFill>
                  <a:schemeClr val="tx2"/>
                </a:solidFill>
              </a:rPr>
              <a:t>M</a:t>
            </a:r>
            <a:r>
              <a:rPr lang="en-US" sz="2000" b="1" dirty="0" smtClean="0">
                <a:solidFill>
                  <a:schemeClr val="tx2"/>
                </a:solidFill>
              </a:rPr>
              <a:t>y </a:t>
            </a:r>
            <a:r>
              <a:rPr lang="en-US" sz="2000" b="1" dirty="0">
                <a:solidFill>
                  <a:schemeClr val="tx2"/>
                </a:solidFill>
              </a:rPr>
              <a:t>rotary </a:t>
            </a:r>
            <a:r>
              <a:rPr lang="en-US" sz="2000" dirty="0">
                <a:solidFill>
                  <a:schemeClr val="tx2"/>
                </a:solidFill>
              </a:rPr>
              <a:t>(www.rotary.org)</a:t>
            </a:r>
            <a:endParaRPr lang="bg-BG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0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6096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g-BG" altLang="en-US" sz="2400" b="1" dirty="0" smtClean="0">
                <a:cs typeface="Times New Roman" pitchFamily="18" charset="0"/>
              </a:rPr>
              <a:t>Прекратяване и възстановяване на членство</a:t>
            </a:r>
            <a:r>
              <a:rPr lang="bg-BG" dirty="0"/>
              <a:t/>
            </a:r>
            <a:br>
              <a:rPr lang="bg-BG" dirty="0"/>
            </a:br>
            <a:r>
              <a:rPr lang="bg-BG" dirty="0"/>
              <a:t/>
            </a:r>
            <a:br>
              <a:rPr lang="bg-BG" dirty="0"/>
            </a:b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600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endParaRPr lang="bg-BG" sz="1800" dirty="0" smtClean="0"/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Клубовете с неплатен членски внос към РИ се прекратяват </a:t>
            </a:r>
            <a:r>
              <a:rPr lang="en-US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(</a:t>
            </a:r>
            <a:r>
              <a:rPr lang="bg-BG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терминират</a:t>
            </a:r>
            <a:r>
              <a:rPr lang="en-US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) 4 </a:t>
            </a:r>
            <a:r>
              <a:rPr lang="bg-BG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месеца след датата на фактурата от 1 Юли и 1 Януари</a:t>
            </a:r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Клубовете могат да бъдат възстановени в срок от 150 дни след прекратяването им.</a:t>
            </a:r>
          </a:p>
          <a:p>
            <a:pPr>
              <a:spcBef>
                <a:spcPts val="1200"/>
              </a:spcBef>
            </a:pPr>
            <a:r>
              <a:rPr lang="bg-BG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За да бъде възстановен, клубът трябва да плати изцяло начислената сума, включително такса за възстановяване от 30 </a:t>
            </a:r>
            <a:r>
              <a:rPr lang="bg-BG" sz="2000" dirty="0" err="1" smtClean="0">
                <a:solidFill>
                  <a:schemeClr val="tx2"/>
                </a:solidFill>
                <a:latin typeface="Georgia" panose="02040502050405020303" pitchFamily="18" charset="0"/>
              </a:rPr>
              <a:t>щ.д</a:t>
            </a:r>
            <a:r>
              <a:rPr lang="bg-BG" sz="2000" dirty="0" smtClean="0">
                <a:solidFill>
                  <a:schemeClr val="tx2"/>
                </a:solidFill>
                <a:latin typeface="Georgia" panose="02040502050405020303" pitchFamily="18" charset="0"/>
              </a:rPr>
              <a:t> </a:t>
            </a:r>
          </a:p>
          <a:p>
            <a:pPr>
              <a:spcBef>
                <a:spcPts val="1200"/>
              </a:spcBef>
            </a:pPr>
            <a:endParaRPr lang="bg-BG" sz="20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14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491318" y="609600"/>
            <a:ext cx="8763000" cy="533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b="1" dirty="0" smtClean="0">
                <a:latin typeface="Times New Roman" pitchFamily="18" charset="0"/>
                <a:cs typeface="Times New Roman" pitchFamily="18" charset="0"/>
              </a:rPr>
              <a:t>ВЪВЕДЕТЕ </a:t>
            </a:r>
            <a:r>
              <a:rPr lang="en-US" altLang="en-US" b="1" dirty="0" smtClean="0">
                <a:latin typeface="Times New Roman" pitchFamily="18" charset="0"/>
                <a:cs typeface="Times New Roman" pitchFamily="18" charset="0"/>
              </a:rPr>
              <a:t>EXECUTIVE SECRETARY</a:t>
            </a:r>
            <a:r>
              <a:rPr lang="bg-BG" alt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g-BG" altLang="en-US" b="1" dirty="0" err="1" smtClean="0">
                <a:latin typeface="Times New Roman" pitchFamily="18" charset="0"/>
                <a:cs typeface="Times New Roman" pitchFamily="18" charset="0"/>
              </a:rPr>
              <a:t>ейеъкшсэе</a:t>
            </a:r>
            <a:r>
              <a:rPr lang="bg-BG" dirty="0" smtClean="0"/>
              <a:t/>
            </a:r>
            <a:br>
              <a:rPr lang="bg-BG" dirty="0" smtClean="0"/>
            </a:br>
            <a:r>
              <a:rPr lang="bg-BG" dirty="0"/>
              <a:t/>
            </a:r>
            <a:br>
              <a:rPr lang="bg-BG" dirty="0"/>
            </a:br>
            <a:r>
              <a:rPr lang="bg-BG" sz="2400" dirty="0" smtClean="0"/>
              <a:t/>
            </a:r>
            <a:br>
              <a:rPr lang="bg-BG" sz="2400" dirty="0" smtClean="0"/>
            </a:br>
            <a:r>
              <a:rPr lang="bg-BG" sz="2400" dirty="0" smtClean="0"/>
              <a:t/>
            </a:r>
            <a:br>
              <a:rPr lang="bg-BG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8" y="1600200"/>
            <a:ext cx="8195481" cy="4952999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bg-BG" sz="1800" dirty="0" smtClean="0"/>
              <a:t>РИ и Ротари България дават възможността всеки клуб да назначи втори секретар на клуба, който да поеме част от </a:t>
            </a:r>
            <a:r>
              <a:rPr lang="bg-BG" sz="1800" dirty="0" err="1" smtClean="0"/>
              <a:t>админстративните</a:t>
            </a:r>
            <a:r>
              <a:rPr lang="bg-BG" sz="1800" dirty="0" smtClean="0"/>
              <a:t> дейности на клуба в зависимост от клубната организация. </a:t>
            </a:r>
            <a:endParaRPr lang="en-US" sz="1800" dirty="0" smtClean="0"/>
          </a:p>
          <a:p>
            <a:pPr marL="0" indent="0">
              <a:buNone/>
            </a:pPr>
            <a:endParaRPr lang="bg-BG" sz="1800" dirty="0" smtClean="0"/>
          </a:p>
          <a:p>
            <a:pPr marL="0" indent="0">
              <a:buNone/>
            </a:pPr>
            <a:r>
              <a:rPr lang="bg-BG" sz="1800" dirty="0" smtClean="0"/>
              <a:t>В РИ  той е наречен </a:t>
            </a:r>
            <a:r>
              <a:rPr lang="en-US" altLang="en-US" sz="1800" dirty="0">
                <a:latin typeface="Times New Roman" pitchFamily="18" charset="0"/>
                <a:cs typeface="Times New Roman" pitchFamily="18" charset="0"/>
              </a:rPr>
              <a:t>EXECUTIVE </a:t>
            </a:r>
            <a:r>
              <a:rPr lang="en-US" altLang="en-US" sz="1800" dirty="0" smtClean="0">
                <a:latin typeface="Times New Roman" pitchFamily="18" charset="0"/>
                <a:cs typeface="Times New Roman" pitchFamily="18" charset="0"/>
              </a:rPr>
              <a:t>SECRETARY</a:t>
            </a:r>
            <a:r>
              <a:rPr lang="bg-BG" altLang="en-US" sz="1800" dirty="0" smtClean="0">
                <a:latin typeface="Times New Roman" pitchFamily="18" charset="0"/>
                <a:cs typeface="Times New Roman" pitchFamily="18" charset="0"/>
              </a:rPr>
              <a:t>. Целта е, клуба да избере член със специфични умения които да подпомогнат администрирането на дейността</a:t>
            </a:r>
            <a:r>
              <a:rPr lang="en-US" altLang="en-US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endParaRPr lang="en-US" alt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bg-BG" altLang="en-US" sz="1800" dirty="0" smtClean="0">
                <a:latin typeface="Times New Roman" pitchFamily="18" charset="0"/>
                <a:cs typeface="Times New Roman" pitchFamily="18" charset="0"/>
              </a:rPr>
              <a:t>В клубовете в нашият </a:t>
            </a:r>
            <a:r>
              <a:rPr lang="bg-BG" altLang="en-US" sz="1800" dirty="0" err="1" smtClean="0">
                <a:latin typeface="Times New Roman" pitchFamily="18" charset="0"/>
                <a:cs typeface="Times New Roman" pitchFamily="18" charset="0"/>
              </a:rPr>
              <a:t>дистрикт</a:t>
            </a:r>
            <a:r>
              <a:rPr lang="bg-BG" altLang="en-US" sz="1800" dirty="0" smtClean="0">
                <a:latin typeface="Times New Roman" pitchFamily="18" charset="0"/>
                <a:cs typeface="Times New Roman" pitchFamily="18" charset="0"/>
              </a:rPr>
              <a:t> такава дейност може да бъде администрирането на данните на клуба в </a:t>
            </a:r>
            <a:r>
              <a:rPr lang="en-US" altLang="en-US" sz="1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www.rotary.org</a:t>
            </a:r>
            <a:r>
              <a:rPr lang="en-US" altLang="en-US" sz="1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g-BG" altLang="en-US" sz="18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000" dirty="0" smtClean="0">
                <a:solidFill>
                  <a:schemeClr val="tx2"/>
                </a:solidFill>
                <a:hlinkClick r:id="rId4"/>
              </a:rPr>
              <a:t>rotary-bulgaria.or</a:t>
            </a:r>
            <a:r>
              <a:rPr lang="en-US" sz="2000" u="sng" dirty="0" smtClean="0">
                <a:solidFill>
                  <a:schemeClr val="tx2"/>
                </a:solidFill>
                <a:hlinkClick r:id="rId4"/>
              </a:rPr>
              <a:t>g</a:t>
            </a:r>
            <a:r>
              <a:rPr lang="bg-BG" sz="2000" u="sng" dirty="0" smtClean="0">
                <a:solidFill>
                  <a:schemeClr val="tx2"/>
                </a:solidFill>
              </a:rPr>
              <a:t>. 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bg-BG" sz="2000" dirty="0" smtClean="0">
                <a:solidFill>
                  <a:schemeClr val="tx2"/>
                </a:solidFill>
              </a:rPr>
              <a:t> </a:t>
            </a:r>
            <a:endParaRPr lang="bg-BG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bg-BG" altLang="en-US" sz="2000" dirty="0" smtClean="0">
                <a:latin typeface="Times New Roman" pitchFamily="18" charset="0"/>
                <a:cs typeface="Times New Roman" pitchFamily="18" charset="0"/>
              </a:rPr>
              <a:t>Ако клубът реши да назначи 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EXECUTIVE SECRETARY</a:t>
            </a:r>
            <a:r>
              <a:rPr lang="bg-BG" altLang="en-US" sz="2000" dirty="0" smtClean="0">
                <a:latin typeface="Times New Roman" pitchFamily="18" charset="0"/>
                <a:cs typeface="Times New Roman" pitchFamily="18" charset="0"/>
              </a:rPr>
              <a:t> той също трябва да има регистрация в базата данни на 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bg-BG" altLang="en-US" sz="2000" dirty="0" smtClean="0">
                <a:latin typeface="Times New Roman" pitchFamily="18" charset="0"/>
                <a:cs typeface="Times New Roman" pitchFamily="18" charset="0"/>
              </a:rPr>
              <a:t>И в 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  <a:hlinkClick r:id="rId3"/>
              </a:rPr>
              <a:t>www.rotary.org</a:t>
            </a:r>
            <a:r>
              <a:rPr lang="en-US" alt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/>
          </a:p>
          <a:p>
            <a:pPr marL="0" indent="0">
              <a:buNone/>
            </a:pPr>
            <a:endParaRPr lang="bg-BG" sz="2000" dirty="0"/>
          </a:p>
          <a:p>
            <a:pPr marL="0" indent="0">
              <a:buNone/>
            </a:pPr>
            <a:endParaRPr lang="bg-BG" sz="20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9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ЗА ВНИМАНИЕТО!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70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>
                <a:latin typeface="Times New Roman" pitchFamily="18" charset="0"/>
                <a:cs typeface="Times New Roman" pitchFamily="18" charset="0"/>
              </a:rPr>
              <a:t>За екипа на този модул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143000"/>
            <a:ext cx="6781800" cy="4724400"/>
          </a:xfrm>
        </p:spPr>
        <p:txBody>
          <a:bodyPr lIns="0" tIns="0" rIns="0" bIns="0"/>
          <a:lstStyle/>
          <a:p>
            <a:pPr marL="0" indent="0">
              <a:spcBef>
                <a:spcPts val="1800"/>
              </a:spcBef>
              <a:buNone/>
            </a:pPr>
            <a:endParaRPr lang="bg-BG" sz="2000" b="1" dirty="0" smtClean="0">
              <a:solidFill>
                <a:srgbClr val="00B0F0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bg-BG" sz="2000" b="1" dirty="0">
              <a:solidFill>
                <a:srgbClr val="00B0F0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bg-BG" sz="2000" b="1" dirty="0" smtClean="0">
              <a:solidFill>
                <a:srgbClr val="00B0F0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00B0F0"/>
                </a:solidFill>
              </a:rPr>
              <a:t>Митко Димитров</a:t>
            </a:r>
            <a:r>
              <a:rPr lang="bg-BG" sz="2000" b="1" smtClean="0">
                <a:solidFill>
                  <a:srgbClr val="00B0F0"/>
                </a:solidFill>
              </a:rPr>
              <a:t>, ПДГ</a:t>
            </a:r>
            <a:endParaRPr lang="bg-BG" sz="20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>
                <a:solidFill>
                  <a:schemeClr val="tx2"/>
                </a:solidFill>
              </a:rPr>
              <a:t>Антон Томчев</a:t>
            </a:r>
          </a:p>
          <a:p>
            <a:pPr marL="0" indent="0" algn="just">
              <a:buNone/>
            </a:pPr>
            <a:r>
              <a:rPr lang="bg-BG" sz="2000" b="1" dirty="0">
                <a:solidFill>
                  <a:schemeClr val="tx2"/>
                </a:solidFill>
              </a:rPr>
              <a:t>Пламен Цветков</a:t>
            </a:r>
          </a:p>
          <a:p>
            <a:pPr marL="0" indent="0" algn="just">
              <a:buNone/>
            </a:pPr>
            <a:r>
              <a:rPr lang="bg-BG" sz="2000" b="1" dirty="0">
                <a:solidFill>
                  <a:schemeClr val="tx2"/>
                </a:solidFill>
              </a:rPr>
              <a:t>Митко Минев (ДГН)</a:t>
            </a:r>
          </a:p>
          <a:p>
            <a:pPr marL="0" indent="0" algn="just">
              <a:buNone/>
            </a:pPr>
            <a:r>
              <a:rPr lang="bg-BG" sz="2000" b="1" dirty="0">
                <a:solidFill>
                  <a:schemeClr val="tx2"/>
                </a:solidFill>
              </a:rPr>
              <a:t>Константин </a:t>
            </a:r>
            <a:r>
              <a:rPr lang="bg-BG" sz="2000" b="1" dirty="0" smtClean="0">
                <a:solidFill>
                  <a:schemeClr val="tx2"/>
                </a:solidFill>
              </a:rPr>
              <a:t>Янакиев</a:t>
            </a:r>
          </a:p>
          <a:p>
            <a:pPr marL="0" indent="0" algn="just">
              <a:buNone/>
            </a:pPr>
            <a:endParaRPr lang="bg-BG" sz="2000" b="1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bg-BG" sz="2000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bg-BG" sz="2000" b="1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bg-BG" sz="2000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637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g-BG" altLang="en-US" sz="6000" b="1" dirty="0" smtClean="0">
                <a:latin typeface="Arial Narrow" pitchFamily="34" charset="0"/>
                <a:cs typeface="Times New Roman" panose="02020603050405020304" pitchFamily="18" charset="0"/>
              </a:rPr>
              <a:t>Ротари клуб Централ</a:t>
            </a:r>
            <a:endParaRPr lang="en-US" sz="6000" b="1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400" b="1" dirty="0" smtClean="0">
                <a:latin typeface="Arial Narrow" pitchFamily="34" charset="0"/>
                <a:cs typeface="Times New Roman" pitchFamily="18" charset="0"/>
              </a:rPr>
              <a:t>Пламен </a:t>
            </a:r>
            <a:r>
              <a:rPr lang="bg-BG" altLang="en-US" sz="2400" b="1" dirty="0" smtClean="0">
                <a:latin typeface="Arial Narrow" pitchFamily="34" charset="0"/>
                <a:cs typeface="Times New Roman" pitchFamily="18" charset="0"/>
              </a:rPr>
              <a:t>Цветков</a:t>
            </a:r>
            <a:r>
              <a:rPr lang="en-US" altLang="en-US" sz="2400" b="1" dirty="0" smtClean="0">
                <a:latin typeface="Arial Narrow" pitchFamily="34" charset="0"/>
                <a:cs typeface="Times New Roman" pitchFamily="18" charset="0"/>
              </a:rPr>
              <a:t>, </a:t>
            </a:r>
            <a:r>
              <a:rPr lang="bg-BG" altLang="en-US" sz="2400" b="1" dirty="0" smtClean="0">
                <a:latin typeface="Arial Narrow" pitchFamily="34" charset="0"/>
                <a:cs typeface="Times New Roman" pitchFamily="18" charset="0"/>
              </a:rPr>
              <a:t>АДГ</a:t>
            </a:r>
            <a:endParaRPr lang="bg-BG" altLang="en-US" b="1" dirty="0" smtClean="0">
              <a:latin typeface="Arial Narrow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67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2800" b="1" dirty="0" smtClean="0"/>
              <a:t>Преди да започнем работа с РК Централ !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648200"/>
          </a:xfrm>
        </p:spPr>
        <p:txBody>
          <a:bodyPr lIns="0" tIns="0" rIns="0" bIns="0"/>
          <a:lstStyle/>
          <a:p>
            <a:pPr algn="just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Уверете се, че вече сте регистрирани в сайта на РИ и посочени като клубни Президенти или Секретари за вашата ротарианска година.</a:t>
            </a:r>
          </a:p>
          <a:p>
            <a:pPr algn="just"/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Влезте в сайта на РИ  и разгледате данните за клуба, въведени в предходните години, като се запознаете в детайли с различните менюта и данните, които трябва да се въвеждат  в Ротари клуб Централ.</a:t>
            </a:r>
          </a:p>
          <a:p>
            <a:pPr algn="just"/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Вашите данни (особено е-мейл) трябва да са въведени и актуализирани в базата данни на РИ от предишния Президент или Секретар (или изпълнителен секретар), и да са Ви отразили като следващ президент или секретар. </a:t>
            </a:r>
          </a:p>
          <a:p>
            <a:pPr algn="just"/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Определяте ясно целите на клуба за Вашата ротарианска година.  Приемате ги с решение на клуба на клубна асамблея.</a:t>
            </a: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44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>Какво е Ротари клуб Централ?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 lIns="0" tIns="0" rIns="0" bIns="0"/>
          <a:lstStyle/>
          <a:p>
            <a:pPr>
              <a:buNone/>
            </a:pP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	Ротари Клуб Централ е Онлайн инструмент и представлява база от данни  със специфична функционалност,  в сайта на РИ –</a:t>
            </a:r>
            <a:r>
              <a:rPr lang="en-US" sz="2000" b="1" dirty="0" smtClean="0">
                <a:solidFill>
                  <a:schemeClr val="tx2"/>
                </a:solidFill>
                <a:latin typeface="Arial Narrow" pitchFamily="34" charset="0"/>
              </a:rPr>
              <a:t> rotary.org </a:t>
            </a: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и ни служи за:</a:t>
            </a:r>
          </a:p>
          <a:p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Планиране и обявяване на цели;  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Проследяване на напредъка;</a:t>
            </a:r>
            <a:r>
              <a:rPr lang="en-US" sz="2000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</a:p>
          <a:p>
            <a:pPr>
              <a:buNone/>
            </a:pP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 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Отчитане на постиженията;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4" name="Picture 3" descr="D:\RABOTNA 1\Rotary\ADG\2017-2018\ПЕТС 2018\PETS\С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86000"/>
            <a:ext cx="2306595" cy="941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Картина 1" descr="mage result for track progres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05200"/>
            <a:ext cx="2450757" cy="1143000"/>
          </a:xfrm>
          <a:prstGeom prst="rect">
            <a:avLst/>
          </a:prstGeom>
          <a:noFill/>
          <a:extLst/>
        </p:spPr>
      </p:pic>
      <p:pic>
        <p:nvPicPr>
          <p:cNvPr id="6" name="Picture 5" descr="D:\RABOTNA 1\Rotary\ADG\2017-2018\ПЕТС 2018\PETS\С2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876800"/>
            <a:ext cx="2667000" cy="114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450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>Кой може да работи с РК Централ?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3837"/>
            <a:ext cx="8229600" cy="4525963"/>
          </a:xfrm>
        </p:spPr>
        <p:txBody>
          <a:bodyPr lIns="0" tIns="0" rIns="0" bIns="0"/>
          <a:lstStyle/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Президент</a:t>
            </a:r>
          </a:p>
          <a:p>
            <a:endParaRPr lang="en-US" sz="12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Секретар</a:t>
            </a:r>
          </a:p>
          <a:p>
            <a:endParaRPr lang="en-US" sz="11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Изпълнителен Секретар</a:t>
            </a:r>
          </a:p>
          <a:p>
            <a:endParaRPr lang="en-US" sz="11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Касиер</a:t>
            </a:r>
          </a:p>
          <a:p>
            <a:endParaRPr lang="en-US" sz="11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Председател на комисия по членство</a:t>
            </a:r>
          </a:p>
          <a:p>
            <a:endParaRPr lang="en-US" sz="11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Председател на комисия за ФР</a:t>
            </a:r>
          </a:p>
          <a:p>
            <a:endParaRPr lang="en-US" sz="11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Всички останали членове на клуба могат да виждат въведените цели и прогреса в изпълнението им! Поддържат сами профилите си.</a:t>
            </a:r>
            <a:endParaRPr lang="en-US" sz="20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2000" b="1" dirty="0" smtClean="0"/>
              <a:t> 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191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Как да стигнем до РК Централ?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4" name="Content Placeholder 3" descr="КA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295400"/>
            <a:ext cx="8610600" cy="4800600"/>
          </a:xfrm>
        </p:spPr>
      </p:pic>
    </p:spTree>
    <p:extLst>
      <p:ext uri="{BB962C8B-B14F-4D97-AF65-F5344CB8AC3E}">
        <p14:creationId xmlns:p14="http://schemas.microsoft.com/office/powerpoint/2010/main" val="319295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Информационно табло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6" name="Content Placeholder 5" descr="KA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371601"/>
            <a:ext cx="8686800" cy="4648199"/>
          </a:xfrm>
        </p:spPr>
      </p:pic>
    </p:spTree>
    <p:extLst>
      <p:ext uri="{BB962C8B-B14F-4D97-AF65-F5344CB8AC3E}">
        <p14:creationId xmlns:p14="http://schemas.microsoft.com/office/powerpoint/2010/main" val="188778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Информационно табло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5" name="Content Placeholder 4" descr="KA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425071"/>
            <a:ext cx="8686800" cy="4670929"/>
          </a:xfrm>
        </p:spPr>
      </p:pic>
    </p:spTree>
    <p:extLst>
      <p:ext uri="{BB962C8B-B14F-4D97-AF65-F5344CB8AC3E}">
        <p14:creationId xmlns:p14="http://schemas.microsoft.com/office/powerpoint/2010/main" val="303301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Информационно табло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6" name="Content Placeholder 5" descr="KA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219200"/>
            <a:ext cx="8686800" cy="4876800"/>
          </a:xfrm>
        </p:spPr>
      </p:pic>
    </p:spTree>
    <p:extLst>
      <p:ext uri="{BB962C8B-B14F-4D97-AF65-F5344CB8AC3E}">
        <p14:creationId xmlns:p14="http://schemas.microsoft.com/office/powerpoint/2010/main" val="283797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Целеви център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5" name="Content Placeholder 4" descr="KA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335643"/>
            <a:ext cx="8534400" cy="4684157"/>
          </a:xfrm>
        </p:spPr>
      </p:pic>
    </p:spTree>
    <p:extLst>
      <p:ext uri="{BB962C8B-B14F-4D97-AF65-F5344CB8AC3E}">
        <p14:creationId xmlns:p14="http://schemas.microsoft.com/office/powerpoint/2010/main" val="159482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Целеви център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8" name="Content Placeholder 7" descr="KA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352896"/>
            <a:ext cx="8686800" cy="4590704"/>
          </a:xfrm>
        </p:spPr>
      </p:pic>
    </p:spTree>
    <p:extLst>
      <p:ext uri="{BB962C8B-B14F-4D97-AF65-F5344CB8AC3E}">
        <p14:creationId xmlns:p14="http://schemas.microsoft.com/office/powerpoint/2010/main" val="389263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en-US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bg-BG" b="1" dirty="0" smtClean="0"/>
              <a:t>Първо</a:t>
            </a:r>
            <a:r>
              <a:rPr lang="bg-BG" sz="2800" dirty="0"/>
              <a:t/>
            </a:r>
            <a:br>
              <a:rPr lang="bg-BG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err="1" smtClean="0"/>
              <a:t>lg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525963"/>
          </a:xfrm>
        </p:spPr>
        <p:txBody>
          <a:bodyPr lIns="0" tIns="0" rIns="0" bIns="0"/>
          <a:lstStyle/>
          <a:p>
            <a:pPr marL="0" indent="0" algn="ctr">
              <a:spcBef>
                <a:spcPts val="1800"/>
              </a:spcBef>
              <a:buNone/>
            </a:pPr>
            <a:r>
              <a:rPr lang="bg-BG" sz="5400" dirty="0" smtClean="0">
                <a:solidFill>
                  <a:schemeClr val="tx2"/>
                </a:solidFill>
              </a:rPr>
              <a:t>Извадете един лист и водете записки, най-вече записвайте имена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bg-BG" sz="5400" b="1" dirty="0" smtClean="0">
                <a:solidFill>
                  <a:schemeClr val="tx2"/>
                </a:solidFill>
              </a:rPr>
              <a:t>МОЛЯ! </a:t>
            </a:r>
            <a:r>
              <a:rPr lang="bg-BG" sz="54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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bg-BG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Има едни малки листчета – те са за въпроси, които да записвате в момента на възникване.</a:t>
            </a:r>
            <a:endParaRPr lang="bg-BG" sz="2000" dirty="0" smtClean="0">
              <a:solidFill>
                <a:srgbClr val="FF0000"/>
              </a:solidFill>
            </a:endParaRPr>
          </a:p>
          <a:p>
            <a:pPr algn="just"/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14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Целеви център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10" name="Content Placeholder 9" descr="KA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425426"/>
            <a:ext cx="8686800" cy="4670574"/>
          </a:xfrm>
        </p:spPr>
      </p:pic>
    </p:spTree>
    <p:extLst>
      <p:ext uri="{BB962C8B-B14F-4D97-AF65-F5344CB8AC3E}">
        <p14:creationId xmlns:p14="http://schemas.microsoft.com/office/powerpoint/2010/main" val="75767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Целеви център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5" name="Content Placeholder 4" descr="KA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302199"/>
            <a:ext cx="8534400" cy="4717601"/>
          </a:xfrm>
        </p:spPr>
      </p:pic>
    </p:spTree>
    <p:extLst>
      <p:ext uri="{BB962C8B-B14F-4D97-AF65-F5344CB8AC3E}">
        <p14:creationId xmlns:p14="http://schemas.microsoft.com/office/powerpoint/2010/main" val="19166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Целеви център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7" name="Content Placeholder 6" descr="KA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379760"/>
            <a:ext cx="8534400" cy="4716240"/>
          </a:xfrm>
        </p:spPr>
      </p:pic>
    </p:spTree>
    <p:extLst>
      <p:ext uri="{BB962C8B-B14F-4D97-AF65-F5344CB8AC3E}">
        <p14:creationId xmlns:p14="http://schemas.microsoft.com/office/powerpoint/2010/main" val="193169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Глобален изглед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5" name="Content Placeholder 4" descr="KA1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615719"/>
            <a:ext cx="8610600" cy="4404081"/>
          </a:xfrm>
        </p:spPr>
      </p:pic>
    </p:spTree>
    <p:extLst>
      <p:ext uri="{BB962C8B-B14F-4D97-AF65-F5344CB8AC3E}">
        <p14:creationId xmlns:p14="http://schemas.microsoft.com/office/powerpoint/2010/main" val="35330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Дейности по обслужване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6" name="Content Placeholder 5" descr="KA1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421789"/>
            <a:ext cx="8610600" cy="4598011"/>
          </a:xfrm>
        </p:spPr>
      </p:pic>
    </p:spTree>
    <p:extLst>
      <p:ext uri="{BB962C8B-B14F-4D97-AF65-F5344CB8AC3E}">
        <p14:creationId xmlns:p14="http://schemas.microsoft.com/office/powerpoint/2010/main" val="261012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Дейности по обслужване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5" name="Content Placeholder 4" descr="KA1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691587"/>
            <a:ext cx="8686800" cy="3718613"/>
          </a:xfrm>
        </p:spPr>
      </p:pic>
    </p:spTree>
    <p:extLst>
      <p:ext uri="{BB962C8B-B14F-4D97-AF65-F5344CB8AC3E}">
        <p14:creationId xmlns:p14="http://schemas.microsoft.com/office/powerpoint/2010/main" val="404073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Ресурси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5" name="Content Placeholder 4" descr="KA1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295400"/>
            <a:ext cx="8229600" cy="3780628"/>
          </a:xfrm>
        </p:spPr>
      </p:pic>
      <p:sp>
        <p:nvSpPr>
          <p:cNvPr id="7" name="TextBox 6"/>
          <p:cNvSpPr txBox="1"/>
          <p:nvPr/>
        </p:nvSpPr>
        <p:spPr>
          <a:xfrm>
            <a:off x="533400" y="518160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chemeClr val="tx2"/>
                </a:solidFill>
              </a:rPr>
              <a:t>	</a:t>
            </a:r>
            <a:r>
              <a:rPr lang="bg-BG" b="1" dirty="0" smtClean="0">
                <a:solidFill>
                  <a:schemeClr val="tx2"/>
                </a:solidFill>
                <a:latin typeface="Arial Narrow" pitchFamily="34" charset="0"/>
              </a:rPr>
              <a:t>ДОПЪЛНИТЕЛНИ РЕСУРСИ:</a:t>
            </a:r>
          </a:p>
          <a:p>
            <a:r>
              <a:rPr lang="bg-BG" b="1" dirty="0" smtClean="0">
                <a:solidFill>
                  <a:schemeClr val="tx2"/>
                </a:solidFill>
                <a:latin typeface="Arial Narrow" pitchFamily="34" charset="0"/>
              </a:rPr>
              <a:t>- Ръководство от Дистриктния сайт</a:t>
            </a:r>
          </a:p>
          <a:p>
            <a:r>
              <a:rPr lang="bg-BG" b="1" smtClean="0">
                <a:solidFill>
                  <a:schemeClr val="tx2"/>
                </a:solidFill>
                <a:latin typeface="Arial Narrow" pitchFamily="34" charset="0"/>
              </a:rPr>
              <a:t>- Секретариат</a:t>
            </a:r>
            <a:endParaRPr lang="en-US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80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Доклади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6" name="Content Placeholder 5" descr="KA1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1369976"/>
            <a:ext cx="8686800" cy="4649824"/>
          </a:xfrm>
        </p:spPr>
      </p:pic>
    </p:spTree>
    <p:extLst>
      <p:ext uri="{BB962C8B-B14F-4D97-AF65-F5344CB8AC3E}">
        <p14:creationId xmlns:p14="http://schemas.microsoft.com/office/powerpoint/2010/main" val="336601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Доклади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8" name="Content Placeholder 7" descr="DOKLAD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1524000"/>
            <a:ext cx="8229600" cy="2160713"/>
          </a:xfrm>
        </p:spPr>
      </p:pic>
      <p:sp>
        <p:nvSpPr>
          <p:cNvPr id="9" name="TextBox 8"/>
          <p:cNvSpPr txBox="1"/>
          <p:nvPr/>
        </p:nvSpPr>
        <p:spPr>
          <a:xfrm>
            <a:off x="2971800" y="41148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 smtClean="0">
                <a:solidFill>
                  <a:schemeClr val="tx2"/>
                </a:solidFill>
                <a:latin typeface="Arial Narrow" pitchFamily="34" charset="0"/>
              </a:rPr>
              <a:t>ПОЗДРАВЛЕНИЯ !!!</a:t>
            </a:r>
            <a:endParaRPr lang="en-US" sz="24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9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Клубни рейтинги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6" name="Content Placeholder 5" descr="KA1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1523401"/>
            <a:ext cx="8534400" cy="4420199"/>
          </a:xfrm>
        </p:spPr>
      </p:pic>
    </p:spTree>
    <p:extLst>
      <p:ext uri="{BB962C8B-B14F-4D97-AF65-F5344CB8AC3E}">
        <p14:creationId xmlns:p14="http://schemas.microsoft.com/office/powerpoint/2010/main" val="370899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Второ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143000"/>
            <a:ext cx="6781800" cy="4724400"/>
          </a:xfrm>
        </p:spPr>
        <p:txBody>
          <a:bodyPr lIns="0" tIns="0" rIns="0" bIns="0"/>
          <a:lstStyle/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00B0F0"/>
                </a:solidFill>
              </a:rPr>
              <a:t>Връзката </a:t>
            </a:r>
            <a:r>
              <a:rPr lang="bg-BG" sz="2000" b="1" dirty="0" smtClean="0">
                <a:solidFill>
                  <a:schemeClr val="tx2"/>
                </a:solidFill>
              </a:rPr>
              <a:t>(комуникацията)</a:t>
            </a:r>
            <a:endParaRPr lang="bg-BG" sz="20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-&gt;От екипа към клубовете</a:t>
            </a:r>
            <a:r>
              <a:rPr lang="bg-BG" sz="2000" dirty="0" smtClean="0">
                <a:solidFill>
                  <a:schemeClr val="tx2"/>
                </a:solidFill>
              </a:rPr>
              <a:t>: </a:t>
            </a:r>
            <a:br>
              <a:rPr lang="bg-BG" sz="2000" dirty="0" smtClean="0">
                <a:solidFill>
                  <a:schemeClr val="tx2"/>
                </a:solidFill>
              </a:rPr>
            </a:br>
            <a:r>
              <a:rPr lang="bg-BG" sz="2000" dirty="0" smtClean="0">
                <a:solidFill>
                  <a:schemeClr val="tx2"/>
                </a:solidFill>
              </a:rPr>
              <a:t>	</a:t>
            </a:r>
            <a:r>
              <a:rPr lang="bg-BG" sz="1600" dirty="0" smtClean="0">
                <a:solidFill>
                  <a:schemeClr val="tx2"/>
                </a:solidFill>
              </a:rPr>
              <a:t>нормално по </a:t>
            </a:r>
            <a:r>
              <a:rPr lang="bg-BG" sz="1600" b="1" dirty="0" smtClean="0">
                <a:solidFill>
                  <a:srgbClr val="FF0000"/>
                </a:solidFill>
              </a:rPr>
              <a:t>електронна поща </a:t>
            </a:r>
            <a:r>
              <a:rPr lang="bg-BG" sz="1600" dirty="0" smtClean="0">
                <a:solidFill>
                  <a:schemeClr val="tx2"/>
                </a:solidFill>
              </a:rPr>
              <a:t>(всички друго е спешно)</a:t>
            </a:r>
            <a:endParaRPr lang="bg-BG" sz="18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&lt;-От клубовете</a:t>
            </a:r>
            <a:r>
              <a:rPr lang="bg-BG" sz="2000" dirty="0" smtClean="0">
                <a:solidFill>
                  <a:schemeClr val="tx2"/>
                </a:solidFill>
              </a:rPr>
              <a:t>: </a:t>
            </a:r>
            <a:br>
              <a:rPr lang="bg-BG" sz="2000" dirty="0" smtClean="0">
                <a:solidFill>
                  <a:schemeClr val="tx2"/>
                </a:solidFill>
              </a:rPr>
            </a:br>
            <a:r>
              <a:rPr lang="bg-BG" sz="2000" dirty="0" smtClean="0">
                <a:solidFill>
                  <a:schemeClr val="tx2"/>
                </a:solidFill>
              </a:rPr>
              <a:t>	</a:t>
            </a:r>
            <a:r>
              <a:rPr lang="bg-BG" sz="1600" dirty="0" smtClean="0">
                <a:solidFill>
                  <a:schemeClr val="tx2"/>
                </a:solidFill>
              </a:rPr>
              <a:t>АДГ, Комитети, Секретариат – кога към кого. Имена</a:t>
            </a:r>
            <a:r>
              <a:rPr lang="bg-BG" sz="1800" dirty="0" smtClean="0">
                <a:solidFill>
                  <a:schemeClr val="tx2"/>
                </a:solidFill>
              </a:rPr>
              <a:t>.</a:t>
            </a:r>
            <a:endParaRPr lang="bg-BG" sz="1800" dirty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Как?</a:t>
            </a:r>
            <a:r>
              <a:rPr lang="en-US" sz="2000" b="1" dirty="0" smtClean="0">
                <a:solidFill>
                  <a:schemeClr val="tx2"/>
                </a:solidFill>
              </a:rPr>
              <a:t> </a:t>
            </a:r>
            <a:r>
              <a:rPr lang="en-US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bg-BG" sz="2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800"/>
              </a:spcBef>
            </a:pPr>
            <a:r>
              <a:rPr lang="bg-BG" sz="1200" dirty="0">
                <a:solidFill>
                  <a:schemeClr val="tx2"/>
                </a:solidFill>
              </a:rPr>
              <a:t>	</a:t>
            </a:r>
            <a:r>
              <a:rPr lang="bg-BG" sz="1400" b="1" dirty="0" smtClean="0">
                <a:solidFill>
                  <a:schemeClr val="tx2"/>
                </a:solidFill>
              </a:rPr>
              <a:t>да</a:t>
            </a:r>
            <a:r>
              <a:rPr lang="bg-BG" sz="1400" dirty="0" smtClean="0">
                <a:solidFill>
                  <a:schemeClr val="tx2"/>
                </a:solidFill>
              </a:rPr>
              <a:t>: електронна поща, вайбър </a:t>
            </a:r>
          </a:p>
          <a:p>
            <a:pPr>
              <a:spcBef>
                <a:spcPts val="1800"/>
              </a:spcBef>
            </a:pPr>
            <a:r>
              <a:rPr lang="bg-BG" sz="1400" dirty="0">
                <a:solidFill>
                  <a:schemeClr val="tx2"/>
                </a:solidFill>
              </a:rPr>
              <a:t>	</a:t>
            </a:r>
            <a:r>
              <a:rPr lang="bg-BG" sz="1400" dirty="0" smtClean="0">
                <a:solidFill>
                  <a:schemeClr val="tx2"/>
                </a:solidFill>
              </a:rPr>
              <a:t>по-скоро </a:t>
            </a:r>
            <a:r>
              <a:rPr lang="bg-BG" sz="1400" i="1" dirty="0" smtClean="0">
                <a:solidFill>
                  <a:schemeClr val="tx2"/>
                </a:solidFill>
              </a:rPr>
              <a:t>не</a:t>
            </a:r>
            <a:r>
              <a:rPr lang="bg-BG" sz="1400" dirty="0" smtClean="0">
                <a:solidFill>
                  <a:schemeClr val="tx2"/>
                </a:solidFill>
              </a:rPr>
              <a:t>: телефон</a:t>
            </a:r>
          </a:p>
          <a:p>
            <a:pPr>
              <a:spcBef>
                <a:spcPts val="1800"/>
              </a:spcBef>
            </a:pPr>
            <a:r>
              <a:rPr lang="bg-BG" sz="1400" dirty="0">
                <a:solidFill>
                  <a:schemeClr val="tx2"/>
                </a:solidFill>
              </a:rPr>
              <a:t>	</a:t>
            </a:r>
            <a:r>
              <a:rPr lang="bg-BG" sz="1400" b="1" dirty="0" smtClean="0">
                <a:solidFill>
                  <a:schemeClr val="tx2"/>
                </a:solidFill>
              </a:rPr>
              <a:t>не</a:t>
            </a:r>
            <a:r>
              <a:rPr lang="bg-BG" sz="1400" dirty="0" smtClean="0">
                <a:solidFill>
                  <a:schemeClr val="tx2"/>
                </a:solidFill>
              </a:rPr>
              <a:t>: фейсбук и други социални мрежи.</a:t>
            </a:r>
            <a:endParaRPr lang="en-US" sz="1400" dirty="0" smtClean="0">
              <a:solidFill>
                <a:schemeClr val="tx2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r>
              <a:rPr lang="bg-BG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Поща и електронна поща</a:t>
            </a:r>
            <a:r>
              <a:rPr lang="en-US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bg-BG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разлика</a:t>
            </a:r>
            <a:r>
              <a:rPr lang="en-US" sz="1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}</a:t>
            </a:r>
            <a:endParaRPr lang="bg-BG" sz="14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Разбира се .... и </a:t>
            </a:r>
            <a:r>
              <a:rPr lang="bg-BG" sz="2000" b="1" dirty="0" smtClean="0">
                <a:solidFill>
                  <a:srgbClr val="FF0000"/>
                </a:solidFill>
              </a:rPr>
              <a:t>да има реакция</a:t>
            </a:r>
            <a:endParaRPr lang="bg-BG" sz="2000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55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Ротари клуб Централ - заключение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Ротари клуб Централ е иновативен инструмент на РИ, който дава цялостна картина за дейността на Ротари клубовете и Дистриктите в реално време.</a:t>
            </a:r>
          </a:p>
          <a:p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През него преминава все по-голяма част от обмена на информация между РИ и Ротари клубовете и Дистриктите.</a:t>
            </a:r>
          </a:p>
          <a:p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За да функционира пълноценно, всички клубове трябва да публикуват целите и задачите си през ротарианската година, за да могат и те, и ръководствата на Дистрикта и на РИ да получават информация, както за прогреса в работата им, така и за тенденциите в развитието им.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80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ПОЧЕТНА ГРАМОТА НА РОТАРИ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6" name="Content Placeholder 5" descr="ГРАМОТА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43200" y="1371600"/>
            <a:ext cx="3739978" cy="4525963"/>
          </a:xfrm>
        </p:spPr>
      </p:pic>
    </p:spTree>
    <p:extLst>
      <p:ext uri="{BB962C8B-B14F-4D97-AF65-F5344CB8AC3E}">
        <p14:creationId xmlns:p14="http://schemas.microsoft.com/office/powerpoint/2010/main" val="223471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ПОЧЕТНА ГРАМОТА НА РОТАРИ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Почетната грамота на Ротари е за оценяване на Ротари клубовете, които подкрепят всеки от нашите стратегически приоритети, като изпълняват определени дейности. </a:t>
            </a:r>
          </a:p>
          <a:p>
            <a:pPr algn="just"/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Ротари автоматично удостоверява постиженията на вашия клуб.</a:t>
            </a:r>
          </a:p>
          <a:p>
            <a:pPr algn="just"/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Постиженията ще бъдат сравнени с данните за членството от 1 юли 2018г. и ще бъдат признати след окончателните числа от 1 юли 2019г., на 15 август 2019 г.</a:t>
            </a:r>
          </a:p>
          <a:p>
            <a:pPr>
              <a:buNone/>
            </a:pPr>
            <a:endParaRPr lang="en-US" sz="2000" dirty="0" smtClean="0">
              <a:solidFill>
                <a:schemeClr val="tx2"/>
              </a:solidFill>
              <a:latin typeface="Arial Narrow" pitchFamily="34" charset="0"/>
            </a:endParaRPr>
          </a:p>
          <a:p>
            <a:endParaRPr lang="en-US" sz="2000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5" name="Picture 4" descr="D:\RABOTNA 1\Rotary\ADG\2017-2018\ПЕТС 2018\PETS\С2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572000"/>
            <a:ext cx="1981200" cy="1405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8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>Цели на грамотата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g-BG" sz="1800" b="1" dirty="0" smtClean="0">
                <a:latin typeface="Arial Narrow" pitchFamily="34" charset="0"/>
              </a:rPr>
              <a:t>	</a:t>
            </a: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ПОДКРЕПА И УКРЕПВАНЕ НА КЛУБОВЕТЕ</a:t>
            </a:r>
            <a:endParaRPr lang="en-US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	Постигане на най-малко 3 от следните цели:</a:t>
            </a:r>
            <a:endParaRPr lang="en-US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Постигане на нетно увеличение от 1 член;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Поддържане или подобряване на задържането на настоящите и новите членове на вашия клуб;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Подобряване степента на задържане на клуба ви с 1 % </a:t>
            </a:r>
            <a:r>
              <a:rPr lang="bg-BG" sz="1800" b="1" i="1" dirty="0" smtClean="0">
                <a:solidFill>
                  <a:schemeClr val="tx2"/>
                </a:solidFill>
                <a:latin typeface="Arial Narrow" pitchFamily="34" charset="0"/>
              </a:rPr>
              <a:t>или </a:t>
            </a:r>
          </a:p>
          <a:p>
            <a:pPr lvl="0">
              <a:buNone/>
            </a:pPr>
            <a:r>
              <a:rPr lang="bg-BG" sz="1800" b="1" i="1" smtClean="0">
                <a:solidFill>
                  <a:schemeClr val="tx2"/>
                </a:solidFill>
                <a:latin typeface="Arial Narrow" pitchFamily="34" charset="0"/>
              </a:rPr>
              <a:t>	</a:t>
            </a:r>
            <a:r>
              <a:rPr lang="bg-BG" sz="1800" b="1" smtClean="0">
                <a:solidFill>
                  <a:schemeClr val="tx2"/>
                </a:solidFill>
                <a:latin typeface="Arial Narrow" pitchFamily="34" charset="0"/>
              </a:rPr>
              <a:t>Ако </a:t>
            </a:r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процентът на задържане на вашия клуб е бил 90 % или повече през </a:t>
            </a:r>
          </a:p>
          <a:p>
            <a:pPr>
              <a:buNone/>
            </a:pPr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	2017-18г., поддържайте го;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Постигане на нетно увеличение от членове-жени;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Поне 60 % от членовете на клуба да съобщават рождените си дати чрез My Rotary;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Спонсориране или ко-спонсориране на нов Ротари клуб;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Провеждане на класификационно проучване на професиите на членовете ви и работа за напасване на членската ви маса с микса от бизнеси и професии във вашата общност;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algn="just"/>
            <a:endParaRPr lang="en-US" sz="18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35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Цели на грамотата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g-BG" sz="1800" b="1" dirty="0" smtClean="0">
                <a:latin typeface="Arial Narrow" pitchFamily="34" charset="0"/>
              </a:rPr>
              <a:t>	</a:t>
            </a:r>
          </a:p>
          <a:p>
            <a:pPr>
              <a:buNone/>
            </a:pPr>
            <a:endParaRPr lang="bg-BG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	</a:t>
            </a: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ФОКУСИРАНЕ И УВЕЛИЧАВАНЕ НА ХУМАНИТАРНАТА</a:t>
            </a:r>
            <a:endParaRPr lang="en-US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	СЛУЖБА</a:t>
            </a:r>
          </a:p>
          <a:p>
            <a:pPr>
              <a:buNone/>
            </a:pP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	Постигане на най-малко 3 от следните цели:</a:t>
            </a: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Спонсориране на общностен корпус на Ротари;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Спонсориране или ко-спонсориране на Интеракт или Ротаракт клуб;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Принос от поне $100 на член към Годишния фонд;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Увеличаване броя на членовете, участващи в проекти на служба;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Провеждане на събитие за набиране на средства или повишаване на информираността за работата на Ротари за изкореняване на полиомиелита;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Провеждане на значителен местен или международен проект на служба по една от шестте зони на фокус на Ротари;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endParaRPr lang="en-US" sz="18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45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Цели на грамотата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648200"/>
          </a:xfrm>
        </p:spPr>
        <p:txBody>
          <a:bodyPr/>
          <a:lstStyle/>
          <a:p>
            <a:pPr>
              <a:buNone/>
            </a:pPr>
            <a:r>
              <a:rPr lang="bg-BG" sz="1800" b="1" dirty="0" smtClean="0">
                <a:latin typeface="Arial Narrow" pitchFamily="34" charset="0"/>
              </a:rPr>
              <a:t>	</a:t>
            </a: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ПОДОБРЯВАНЕ НА ПУБЛИЧНИЯ ИМИДЖ И</a:t>
            </a:r>
            <a:endParaRPr lang="en-US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	ОСВЕДОМЕНОСТ</a:t>
            </a:r>
            <a:endParaRPr lang="en-US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	Постигане на най-малко 3 от следните цели:</a:t>
            </a:r>
            <a:endParaRPr lang="en-US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  <a:p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Обявяване на успешни клубни проекти с подробности за дейностите, доброволческите часове и набраните средства на Витрината на Ротари;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Използване на специфичните насоки на Ротари, шаблони, материали от кампаниите “Хора на действието” и свързани с това ресурси;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Организиране на това клубните членове да разговарят с медиите, за да разкажат историята на вашия клуб и на Ротари;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Бъдете домакини на събитие за възпитаници на Ротари и подчертайте възможностите за работа в мрежа на Ротари;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Продължаване или установяване на партньорство ск орпоративен правителствен или не-правителствен субект и работете съвместно по даден проект;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Спонсориране на студент от Младежкия обмен или участник в RYLA.</a:t>
            </a:r>
            <a:endParaRPr lang="en-US" sz="18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endParaRPr lang="en-US" sz="18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43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sz="2800" b="1" dirty="0" smtClean="0"/>
              <a:t/>
            </a:r>
            <a:br>
              <a:rPr lang="bg-BG" sz="2800" b="1" dirty="0" smtClean="0"/>
            </a:br>
            <a:r>
              <a:rPr lang="bg-BG" sz="2800" b="1" dirty="0" smtClean="0"/>
              <a:t>Грамота на Ротари с Президентско отличие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648200"/>
          </a:xfrm>
        </p:spPr>
        <p:txBody>
          <a:bodyPr/>
          <a:lstStyle/>
          <a:p>
            <a:pPr>
              <a:buNone/>
            </a:pPr>
            <a:r>
              <a:rPr lang="bg-BG" sz="1800" b="1" dirty="0" smtClean="0">
                <a:solidFill>
                  <a:schemeClr val="tx2"/>
                </a:solidFill>
                <a:latin typeface="Arial Narrow" pitchFamily="34" charset="0"/>
              </a:rPr>
              <a:t>	</a:t>
            </a:r>
            <a:r>
              <a:rPr lang="bg-BG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В допълнение към спечелването на Грамотата на Ротари</a:t>
            </a:r>
            <a:endParaRPr lang="en-US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  <a:p>
            <a:pPr lvl="0"/>
            <a:endParaRPr lang="bg-BG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Постигнете нетно увеличение от 5 или повече членове</a:t>
            </a:r>
            <a:r>
              <a:rPr lang="en-US" sz="2000" b="1" dirty="0" smtClean="0">
                <a:solidFill>
                  <a:schemeClr val="tx2"/>
                </a:solidFill>
                <a:latin typeface="Arial Narrow" pitchFamily="34" charset="0"/>
              </a:rPr>
              <a:t>;</a:t>
            </a:r>
          </a:p>
          <a:p>
            <a:pPr lvl="0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Покажете как членовете на клуба ви са Хора на действието, чрез промотиране на вашия клуб и дейностите му в служба в социални медии поне 4 пъти месечно;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 lvl="0"/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Инициирайте или продължете програма за лидерско, личностно или професионално развитие за спомагане уменията на членовете и</a:t>
            </a:r>
            <a:r>
              <a:rPr lang="en-US" sz="2000" b="1" dirty="0" smtClean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стойността на членството им;</a:t>
            </a:r>
          </a:p>
          <a:p>
            <a:pPr lvl="0"/>
            <a:endParaRPr lang="en-US" sz="11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	Само тогава ще получите: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endParaRPr lang="en-US" sz="11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	СРЕБЪРНО отличие  - когато е изпълнена 1 цел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	ЗЛАТНО отличие  - когато са изпълнени 2 цели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bg-BG" sz="2000" b="1" dirty="0" smtClean="0">
                <a:solidFill>
                  <a:schemeClr val="tx2"/>
                </a:solidFill>
                <a:latin typeface="Arial Narrow" pitchFamily="34" charset="0"/>
              </a:rPr>
              <a:t>	ПЛАТИНЕНО отличие  - когато са изпълнени 3 цели</a:t>
            </a:r>
            <a:endParaRPr lang="en-US" sz="2000" b="1" dirty="0" smtClean="0">
              <a:solidFill>
                <a:schemeClr val="tx2"/>
              </a:solidFill>
              <a:latin typeface="Arial Narrow" pitchFamily="34" charset="0"/>
            </a:endParaRPr>
          </a:p>
          <a:p>
            <a:r>
              <a:rPr lang="bg-BG" sz="1800" dirty="0" smtClean="0"/>
              <a:t> </a:t>
            </a:r>
            <a:endParaRPr lang="en-US" sz="1800" dirty="0" smtClean="0"/>
          </a:p>
          <a:p>
            <a:pPr>
              <a:buNone/>
            </a:pPr>
            <a:endParaRPr lang="en-US" sz="18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33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ЗА ВНИМАНИЕТО!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00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2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Нашето бъдеще - работа с младите </a:t>
            </a:r>
            <a:r>
              <a:rPr lang="bg-BG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околения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Митко Минев, ДГН</a:t>
            </a:r>
          </a:p>
          <a:p>
            <a:pPr eaLnBrk="1" hangingPunct="1"/>
            <a:r>
              <a:rPr lang="bg-BG" altLang="en-US" sz="2000" b="1" dirty="0" smtClean="0">
                <a:latin typeface="Georgia" panose="02040502050405020303" pitchFamily="18" charset="0"/>
                <a:cs typeface="Times New Roman" pitchFamily="18" charset="0"/>
              </a:rPr>
              <a:t>РК Велико Търново</a:t>
            </a:r>
          </a:p>
        </p:txBody>
      </p:sp>
    </p:spTree>
    <p:extLst>
      <p:ext uri="{BB962C8B-B14F-4D97-AF65-F5344CB8AC3E}">
        <p14:creationId xmlns:p14="http://schemas.microsoft.com/office/powerpoint/2010/main" val="164580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Второ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219200"/>
            <a:ext cx="6096000" cy="4724400"/>
          </a:xfrm>
        </p:spPr>
        <p:txBody>
          <a:bodyPr lIns="0" tIns="0" rIns="0" bIns="0"/>
          <a:lstStyle/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00B0F0"/>
                </a:solidFill>
              </a:rPr>
              <a:t>Връзката </a:t>
            </a:r>
            <a:r>
              <a:rPr lang="bg-BG" sz="2000" b="1" dirty="0" smtClean="0">
                <a:solidFill>
                  <a:schemeClr val="tx2"/>
                </a:solidFill>
              </a:rPr>
              <a:t>(комуникацията)</a:t>
            </a:r>
            <a:endParaRPr lang="bg-BG" sz="20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-&gt;От екипа към клубовете</a:t>
            </a:r>
            <a:r>
              <a:rPr lang="bg-BG" sz="2000" dirty="0" smtClean="0">
                <a:solidFill>
                  <a:schemeClr val="tx2"/>
                </a:solidFill>
              </a:rPr>
              <a:t>: </a:t>
            </a:r>
            <a:br>
              <a:rPr lang="bg-BG" sz="2000" dirty="0" smtClean="0">
                <a:solidFill>
                  <a:schemeClr val="tx2"/>
                </a:solidFill>
              </a:rPr>
            </a:br>
            <a:r>
              <a:rPr lang="bg-BG" sz="2000" dirty="0" smtClean="0">
                <a:solidFill>
                  <a:schemeClr val="tx2"/>
                </a:solidFill>
              </a:rPr>
              <a:t>	</a:t>
            </a:r>
            <a:r>
              <a:rPr lang="bg-BG" sz="1600" dirty="0" smtClean="0">
                <a:solidFill>
                  <a:schemeClr val="tx2"/>
                </a:solidFill>
              </a:rPr>
              <a:t>нормално по </a:t>
            </a:r>
            <a:r>
              <a:rPr lang="bg-BG" sz="1600" b="1" dirty="0" smtClean="0">
                <a:solidFill>
                  <a:srgbClr val="FF0000"/>
                </a:solidFill>
              </a:rPr>
              <a:t>електронна поща </a:t>
            </a:r>
            <a:r>
              <a:rPr lang="bg-BG" sz="1600" dirty="0" smtClean="0">
                <a:solidFill>
                  <a:schemeClr val="tx2"/>
                </a:solidFill>
              </a:rPr>
              <a:t>(всички друго е спешно)</a:t>
            </a:r>
            <a:endParaRPr lang="bg-BG" sz="18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&lt;-От клубовете</a:t>
            </a:r>
            <a:r>
              <a:rPr lang="bg-BG" sz="2000" dirty="0" smtClean="0">
                <a:solidFill>
                  <a:schemeClr val="tx2"/>
                </a:solidFill>
              </a:rPr>
              <a:t>: </a:t>
            </a:r>
            <a:br>
              <a:rPr lang="bg-BG" sz="2000" dirty="0" smtClean="0">
                <a:solidFill>
                  <a:schemeClr val="tx2"/>
                </a:solidFill>
              </a:rPr>
            </a:br>
            <a:r>
              <a:rPr lang="bg-BG" sz="2000" dirty="0" smtClean="0">
                <a:solidFill>
                  <a:schemeClr val="tx2"/>
                </a:solidFill>
              </a:rPr>
              <a:t>	</a:t>
            </a:r>
            <a:r>
              <a:rPr lang="bg-BG" sz="1600" dirty="0" smtClean="0">
                <a:solidFill>
                  <a:schemeClr val="tx2"/>
                </a:solidFill>
              </a:rPr>
              <a:t>АДГ, Комитети, Секретариат – кога към кого. </a:t>
            </a:r>
            <a:br>
              <a:rPr lang="bg-BG" sz="1600" dirty="0" smtClean="0">
                <a:solidFill>
                  <a:schemeClr val="tx2"/>
                </a:solidFill>
              </a:rPr>
            </a:br>
            <a:r>
              <a:rPr lang="bg-BG" sz="1600" dirty="0" smtClean="0">
                <a:solidFill>
                  <a:schemeClr val="tx2"/>
                </a:solidFill>
              </a:rPr>
              <a:t>	Имена</a:t>
            </a:r>
            <a:r>
              <a:rPr lang="bg-BG" sz="1800" dirty="0" smtClean="0">
                <a:solidFill>
                  <a:schemeClr val="tx2"/>
                </a:solidFill>
              </a:rPr>
              <a:t>.</a:t>
            </a:r>
            <a:endParaRPr lang="bg-BG" sz="1800" dirty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Как?</a:t>
            </a:r>
          </a:p>
          <a:p>
            <a:pPr>
              <a:spcBef>
                <a:spcPts val="1800"/>
              </a:spcBef>
            </a:pPr>
            <a:r>
              <a:rPr lang="bg-BG" sz="1200" dirty="0">
                <a:solidFill>
                  <a:schemeClr val="tx2"/>
                </a:solidFill>
              </a:rPr>
              <a:t>	</a:t>
            </a:r>
            <a:r>
              <a:rPr lang="bg-BG" sz="1400" b="1" dirty="0" smtClean="0">
                <a:solidFill>
                  <a:schemeClr val="tx2"/>
                </a:solidFill>
              </a:rPr>
              <a:t>да</a:t>
            </a:r>
            <a:r>
              <a:rPr lang="bg-BG" sz="1400" dirty="0" smtClean="0">
                <a:solidFill>
                  <a:schemeClr val="tx2"/>
                </a:solidFill>
              </a:rPr>
              <a:t>: електронна поща, вайбър </a:t>
            </a:r>
          </a:p>
          <a:p>
            <a:pPr>
              <a:spcBef>
                <a:spcPts val="1800"/>
              </a:spcBef>
            </a:pPr>
            <a:r>
              <a:rPr lang="bg-BG" sz="1400" dirty="0">
                <a:solidFill>
                  <a:schemeClr val="tx2"/>
                </a:solidFill>
              </a:rPr>
              <a:t>	</a:t>
            </a:r>
            <a:r>
              <a:rPr lang="bg-BG" sz="1400" dirty="0" smtClean="0">
                <a:solidFill>
                  <a:schemeClr val="tx2"/>
                </a:solidFill>
              </a:rPr>
              <a:t>по-скоро </a:t>
            </a:r>
            <a:r>
              <a:rPr lang="bg-BG" sz="1400" i="1" dirty="0" smtClean="0">
                <a:solidFill>
                  <a:schemeClr val="tx2"/>
                </a:solidFill>
              </a:rPr>
              <a:t>не</a:t>
            </a:r>
            <a:r>
              <a:rPr lang="bg-BG" sz="1400" dirty="0" smtClean="0">
                <a:solidFill>
                  <a:schemeClr val="tx2"/>
                </a:solidFill>
              </a:rPr>
              <a:t>: телефон</a:t>
            </a:r>
          </a:p>
          <a:p>
            <a:pPr>
              <a:spcBef>
                <a:spcPts val="1800"/>
              </a:spcBef>
            </a:pPr>
            <a:r>
              <a:rPr lang="bg-BG" sz="1400" dirty="0">
                <a:solidFill>
                  <a:schemeClr val="tx2"/>
                </a:solidFill>
              </a:rPr>
              <a:t>	</a:t>
            </a:r>
            <a:r>
              <a:rPr lang="bg-BG" sz="1400" b="1" dirty="0" smtClean="0">
                <a:solidFill>
                  <a:schemeClr val="tx2"/>
                </a:solidFill>
              </a:rPr>
              <a:t>не</a:t>
            </a:r>
            <a:r>
              <a:rPr lang="bg-BG" sz="1400" dirty="0" smtClean="0">
                <a:solidFill>
                  <a:schemeClr val="tx2"/>
                </a:solidFill>
              </a:rPr>
              <a:t>: фейсбук и други социални мрежи.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Разбира се .... и </a:t>
            </a:r>
            <a:r>
              <a:rPr lang="bg-BG" sz="2000" b="1" dirty="0" smtClean="0">
                <a:solidFill>
                  <a:srgbClr val="FF0000"/>
                </a:solidFill>
              </a:rPr>
              <a:t>да има реакция</a:t>
            </a:r>
            <a:endParaRPr lang="bg-BG" sz="2000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10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/>
              <a:t>					</a:t>
            </a:r>
            <a:r>
              <a:rPr lang="ru-RU" sz="2800" b="1" dirty="0" err="1" smtClean="0"/>
              <a:t>Нашето</a:t>
            </a:r>
            <a:r>
              <a:rPr lang="ru-RU" sz="2800" b="1" dirty="0" smtClean="0"/>
              <a:t> </a:t>
            </a:r>
            <a:r>
              <a:rPr lang="ru-RU" sz="2800" b="1" dirty="0" err="1"/>
              <a:t>бъдеще</a:t>
            </a:r>
            <a:r>
              <a:rPr lang="ru-RU" sz="2800" b="1" dirty="0"/>
              <a:t> </a:t>
            </a:r>
            <a:endParaRPr lang="bg-BG" sz="2800" b="1" dirty="0"/>
          </a:p>
        </p:txBody>
      </p:sp>
      <p:pic>
        <p:nvPicPr>
          <p:cNvPr id="3" name="Контейнер за съдържание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219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94826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 </a:t>
            </a:r>
            <a:r>
              <a:rPr lang="bg-BG" sz="2800" dirty="0"/>
              <a:t>Като ротарианци, ние </a:t>
            </a:r>
            <a:r>
              <a:rPr lang="bg-BG" sz="2800" dirty="0" smtClean="0"/>
              <a:t>:</a:t>
            </a:r>
            <a:endParaRPr lang="bg-BG" sz="28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1600" dirty="0" smtClean="0"/>
              <a:t>Приветстваме </a:t>
            </a:r>
            <a:r>
              <a:rPr lang="ru-RU" sz="1600" dirty="0"/>
              <a:t>участниците от новите поколения като </a:t>
            </a:r>
            <a:r>
              <a:rPr lang="ru-RU" sz="1600" b="1" dirty="0"/>
              <a:t>равноправни партньори</a:t>
            </a:r>
            <a:r>
              <a:rPr lang="ru-RU" sz="1600" dirty="0"/>
              <a:t> в служба на Ротари, като предлагаме </a:t>
            </a:r>
            <a:r>
              <a:rPr lang="ru-RU" sz="1600" b="1" dirty="0"/>
              <a:t>позитивно сътрудничество и нарастваща отговорност </a:t>
            </a:r>
            <a:r>
              <a:rPr lang="ru-RU" sz="1600" dirty="0"/>
              <a:t>с развитието на лидерските им умения чрез ротарианските програми за новите поколения</a:t>
            </a:r>
            <a:r>
              <a:rPr lang="ru-RU" sz="1600" dirty="0" smtClean="0"/>
              <a:t>;</a:t>
            </a:r>
          </a:p>
          <a:p>
            <a:r>
              <a:rPr lang="ru-RU" sz="1600" b="1" dirty="0" smtClean="0"/>
              <a:t>Насърчаваме</a:t>
            </a:r>
            <a:r>
              <a:rPr lang="ru-RU" sz="1600" dirty="0" smtClean="0"/>
              <a:t> </a:t>
            </a:r>
            <a:r>
              <a:rPr lang="ru-RU" sz="1600" dirty="0"/>
              <a:t>Ротаракт и Интеракт клубовете </a:t>
            </a:r>
            <a:r>
              <a:rPr lang="ru-RU" sz="1600" b="1" dirty="0"/>
              <a:t>да работят заедно </a:t>
            </a:r>
            <a:r>
              <a:rPr lang="ru-RU" sz="1600" dirty="0"/>
              <a:t>в общи дейности и проекти;</a:t>
            </a:r>
          </a:p>
          <a:p>
            <a:pPr algn="just"/>
            <a:r>
              <a:rPr lang="ru-RU" sz="1600" b="1" dirty="0" err="1" smtClean="0"/>
              <a:t>Насърчаваме</a:t>
            </a:r>
            <a:r>
              <a:rPr lang="ru-RU" sz="1600" b="1" dirty="0" smtClean="0"/>
              <a:t> </a:t>
            </a:r>
            <a:r>
              <a:rPr lang="ru-RU" sz="1600" b="1" dirty="0"/>
              <a:t>и </a:t>
            </a:r>
            <a:r>
              <a:rPr lang="ru-RU" sz="1600" b="1" dirty="0" err="1"/>
              <a:t>помагаме</a:t>
            </a:r>
            <a:r>
              <a:rPr lang="ru-RU" sz="1600" b="1" dirty="0"/>
              <a:t> </a:t>
            </a:r>
            <a:r>
              <a:rPr lang="ru-RU" sz="1600" dirty="0"/>
              <a:t>за </a:t>
            </a:r>
            <a:r>
              <a:rPr lang="ru-RU" sz="1600" dirty="0" err="1"/>
              <a:t>по-лек</a:t>
            </a:r>
            <a:r>
              <a:rPr lang="ru-RU" sz="1600" dirty="0"/>
              <a:t> </a:t>
            </a:r>
            <a:r>
              <a:rPr lang="ru-RU" sz="1600" b="1" dirty="0" err="1"/>
              <a:t>преход</a:t>
            </a:r>
            <a:r>
              <a:rPr lang="ru-RU" sz="1600" dirty="0"/>
              <a:t> на </a:t>
            </a:r>
            <a:r>
              <a:rPr lang="ru-RU" sz="1600" dirty="0" err="1"/>
              <a:t>интеракторите</a:t>
            </a:r>
            <a:r>
              <a:rPr lang="ru-RU" sz="1600" dirty="0"/>
              <a:t> и </a:t>
            </a:r>
            <a:r>
              <a:rPr lang="ru-RU" sz="1600" dirty="0" err="1"/>
              <a:t>ротаракторите</a:t>
            </a:r>
            <a:r>
              <a:rPr lang="ru-RU" sz="1600" dirty="0"/>
              <a:t> </a:t>
            </a:r>
            <a:r>
              <a:rPr lang="ru-RU" sz="1600" dirty="0" err="1"/>
              <a:t>към</a:t>
            </a:r>
            <a:r>
              <a:rPr lang="ru-RU" sz="1600" dirty="0"/>
              <a:t> </a:t>
            </a:r>
            <a:r>
              <a:rPr lang="ru-RU" sz="1600" b="1" dirty="0" err="1"/>
              <a:t>следващото</a:t>
            </a:r>
            <a:r>
              <a:rPr lang="ru-RU" sz="1600" b="1" dirty="0"/>
              <a:t> </a:t>
            </a:r>
            <a:r>
              <a:rPr lang="ru-RU" sz="1600" b="1" dirty="0" err="1"/>
              <a:t>ниво</a:t>
            </a:r>
            <a:r>
              <a:rPr lang="ru-RU" sz="1600" b="1" dirty="0"/>
              <a:t> </a:t>
            </a:r>
            <a:r>
              <a:rPr lang="ru-RU" sz="1600" dirty="0"/>
              <a:t>на </a:t>
            </a:r>
            <a:r>
              <a:rPr lang="ru-RU" sz="1600" dirty="0" err="1"/>
              <a:t>програмите</a:t>
            </a:r>
            <a:r>
              <a:rPr lang="ru-RU" sz="1600" dirty="0"/>
              <a:t> за </a:t>
            </a:r>
            <a:r>
              <a:rPr lang="ru-RU" sz="1600" dirty="0" err="1"/>
              <a:t>новите</a:t>
            </a:r>
            <a:r>
              <a:rPr lang="ru-RU" sz="1600" dirty="0"/>
              <a:t> поколения и </a:t>
            </a:r>
            <a:r>
              <a:rPr lang="ru-RU" sz="1600" dirty="0" err="1"/>
              <a:t>към</a:t>
            </a:r>
            <a:r>
              <a:rPr lang="ru-RU" sz="1600" dirty="0"/>
              <a:t> </a:t>
            </a:r>
            <a:r>
              <a:rPr lang="ru-RU" sz="1600" dirty="0" err="1"/>
              <a:t>Ротари</a:t>
            </a:r>
            <a:r>
              <a:rPr lang="ru-RU" sz="1600" dirty="0"/>
              <a:t>;</a:t>
            </a:r>
          </a:p>
          <a:p>
            <a:pPr algn="just"/>
            <a:r>
              <a:rPr lang="ru-RU" sz="1600" dirty="0" err="1" smtClean="0"/>
              <a:t>Насърчаваме</a:t>
            </a:r>
            <a:r>
              <a:rPr lang="ru-RU" sz="1600" dirty="0" smtClean="0"/>
              <a:t> </a:t>
            </a:r>
            <a:r>
              <a:rPr lang="ru-RU" sz="1600" dirty="0"/>
              <a:t>и </a:t>
            </a:r>
            <a:r>
              <a:rPr lang="ru-RU" sz="1600" dirty="0" err="1"/>
              <a:t>помагаме</a:t>
            </a:r>
            <a:r>
              <a:rPr lang="ru-RU" sz="1600" dirty="0"/>
              <a:t> за </a:t>
            </a:r>
            <a:r>
              <a:rPr lang="ru-RU" sz="1600" b="1" dirty="0" err="1"/>
              <a:t>прехода</a:t>
            </a:r>
            <a:r>
              <a:rPr lang="ru-RU" sz="1600" b="1" dirty="0"/>
              <a:t> на </a:t>
            </a:r>
            <a:r>
              <a:rPr lang="ru-RU" sz="1600" b="1" dirty="0" err="1"/>
              <a:t>бившите</a:t>
            </a:r>
            <a:r>
              <a:rPr lang="ru-RU" sz="1600" b="1" dirty="0"/>
              <a:t> </a:t>
            </a:r>
            <a:r>
              <a:rPr lang="ru-RU" sz="1600" b="1" dirty="0" err="1"/>
              <a:t>стипендианти</a:t>
            </a:r>
            <a:r>
              <a:rPr lang="ru-RU" sz="1600" dirty="0"/>
              <a:t> на </a:t>
            </a:r>
            <a:r>
              <a:rPr lang="ru-RU" sz="1600" dirty="0" err="1"/>
              <a:t>Ротари</a:t>
            </a:r>
            <a:r>
              <a:rPr lang="ru-RU" sz="1600" dirty="0"/>
              <a:t> </a:t>
            </a:r>
            <a:r>
              <a:rPr lang="ru-RU" sz="1600" dirty="0" err="1"/>
              <a:t>към</a:t>
            </a:r>
            <a:r>
              <a:rPr lang="ru-RU" sz="1600" dirty="0"/>
              <a:t> </a:t>
            </a:r>
            <a:r>
              <a:rPr lang="ru-RU" sz="1600" b="1" dirty="0"/>
              <a:t>членство в </a:t>
            </a:r>
            <a:r>
              <a:rPr lang="ru-RU" sz="1600" b="1" dirty="0" err="1"/>
              <a:t>Ротари</a:t>
            </a:r>
            <a:r>
              <a:rPr lang="ru-RU" sz="1600" dirty="0"/>
              <a:t>;</a:t>
            </a:r>
          </a:p>
          <a:p>
            <a:pPr algn="just"/>
            <a:r>
              <a:rPr lang="ru-RU" sz="1600" dirty="0" err="1" smtClean="0"/>
              <a:t>Насърчаваме</a:t>
            </a:r>
            <a:r>
              <a:rPr lang="ru-RU" sz="1600" dirty="0" smtClean="0"/>
              <a:t> </a:t>
            </a:r>
            <a:r>
              <a:rPr lang="ru-RU" sz="1600" b="1" dirty="0" err="1"/>
              <a:t>талантливи</a:t>
            </a:r>
            <a:r>
              <a:rPr lang="ru-RU" sz="1600" b="1" dirty="0"/>
              <a:t> </a:t>
            </a:r>
            <a:r>
              <a:rPr lang="ru-RU" sz="1600" b="1" dirty="0" err="1"/>
              <a:t>млади</a:t>
            </a:r>
            <a:r>
              <a:rPr lang="ru-RU" sz="1600" b="1" dirty="0"/>
              <a:t> хора</a:t>
            </a:r>
            <a:r>
              <a:rPr lang="ru-RU" sz="1600" dirty="0"/>
              <a:t> да </a:t>
            </a:r>
            <a:r>
              <a:rPr lang="ru-RU" sz="1600" dirty="0" err="1"/>
              <a:t>участват</a:t>
            </a:r>
            <a:r>
              <a:rPr lang="ru-RU" sz="1600" dirty="0"/>
              <a:t> в </a:t>
            </a:r>
            <a:r>
              <a:rPr lang="ru-RU" sz="1600" dirty="0" err="1"/>
              <a:t>програмите</a:t>
            </a:r>
            <a:r>
              <a:rPr lang="ru-RU" sz="1600" dirty="0"/>
              <a:t> за </a:t>
            </a:r>
            <a:r>
              <a:rPr lang="ru-RU" sz="1600" b="1" dirty="0" err="1"/>
              <a:t>Младежки</a:t>
            </a:r>
            <a:r>
              <a:rPr lang="ru-RU" sz="1600" b="1" dirty="0"/>
              <a:t> обмен и RYLA</a:t>
            </a:r>
            <a:r>
              <a:rPr lang="ru-RU" sz="1600" dirty="0"/>
              <a:t>;</a:t>
            </a:r>
          </a:p>
          <a:p>
            <a:pPr algn="just"/>
            <a:r>
              <a:rPr lang="ru-RU" sz="1600" dirty="0" err="1" smtClean="0"/>
              <a:t>Осигуряваме</a:t>
            </a:r>
            <a:r>
              <a:rPr lang="ru-RU" sz="1600" dirty="0" smtClean="0"/>
              <a:t> </a:t>
            </a:r>
            <a:r>
              <a:rPr lang="ru-RU" sz="1600" b="1" dirty="0" err="1"/>
              <a:t>безопасност</a:t>
            </a:r>
            <a:r>
              <a:rPr lang="ru-RU" sz="1600" dirty="0"/>
              <a:t> за </a:t>
            </a:r>
            <a:r>
              <a:rPr lang="ru-RU" sz="1600" dirty="0" err="1"/>
              <a:t>участниците</a:t>
            </a:r>
            <a:r>
              <a:rPr lang="ru-RU" sz="1600" dirty="0"/>
              <a:t> от </a:t>
            </a:r>
            <a:r>
              <a:rPr lang="ru-RU" sz="1600" dirty="0" err="1"/>
              <a:t>новите</a:t>
            </a:r>
            <a:r>
              <a:rPr lang="ru-RU" sz="1600" dirty="0"/>
              <a:t> поколения, </a:t>
            </a:r>
            <a:r>
              <a:rPr lang="ru-RU" sz="1600" dirty="0" err="1"/>
              <a:t>като</a:t>
            </a:r>
            <a:r>
              <a:rPr lang="ru-RU" sz="1600" dirty="0"/>
              <a:t> с </a:t>
            </a:r>
            <a:r>
              <a:rPr lang="ru-RU" sz="1600" dirty="0" err="1"/>
              <a:t>присъствието</a:t>
            </a:r>
            <a:r>
              <a:rPr lang="ru-RU" sz="1600" dirty="0"/>
              <a:t> си </a:t>
            </a:r>
            <a:r>
              <a:rPr lang="ru-RU" sz="1600" dirty="0" err="1"/>
              <a:t>ги</a:t>
            </a:r>
            <a:r>
              <a:rPr lang="ru-RU" sz="1600" dirty="0"/>
              <a:t> </a:t>
            </a:r>
            <a:r>
              <a:rPr lang="ru-RU" sz="1600" dirty="0" err="1"/>
              <a:t>предпазваме</a:t>
            </a:r>
            <a:r>
              <a:rPr lang="ru-RU" sz="1600" dirty="0"/>
              <a:t> от физически, </a:t>
            </a:r>
            <a:r>
              <a:rPr lang="ru-RU" sz="1600" dirty="0" err="1"/>
              <a:t>сексуални</a:t>
            </a:r>
            <a:r>
              <a:rPr lang="ru-RU" sz="1600" dirty="0"/>
              <a:t> и </a:t>
            </a:r>
            <a:r>
              <a:rPr lang="ru-RU" sz="1600" dirty="0" err="1"/>
              <a:t>емоционални</a:t>
            </a:r>
            <a:r>
              <a:rPr lang="ru-RU" sz="1600" dirty="0"/>
              <a:t> </a:t>
            </a:r>
            <a:r>
              <a:rPr lang="ru-RU" sz="1600" dirty="0" smtClean="0"/>
              <a:t>вреди.</a:t>
            </a:r>
            <a:endParaRPr lang="ru-RU" sz="1600" dirty="0"/>
          </a:p>
          <a:p>
            <a:endParaRPr lang="bg-BG" sz="1600" dirty="0"/>
          </a:p>
        </p:txBody>
      </p:sp>
    </p:spTree>
    <p:extLst>
      <p:ext uri="{BB962C8B-B14F-4D97-AF65-F5344CB8AC3E}">
        <p14:creationId xmlns:p14="http://schemas.microsoft.com/office/powerpoint/2010/main" val="319284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7524328" cy="5334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b="1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Програмата ИНТЕРАКТ</a:t>
            </a:r>
            <a:r>
              <a:rPr lang="bg-BG" sz="18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g-BG" sz="1800" dirty="0"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bg-BG" dirty="0">
              <a:latin typeface="Arial Narrow" panose="020B060602020203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539552" y="1219200"/>
            <a:ext cx="8147248" cy="5090120"/>
          </a:xfrm>
        </p:spPr>
        <p:txBody>
          <a:bodyPr/>
          <a:lstStyle/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 smtClean="0"/>
          </a:p>
          <a:p>
            <a:pPr marL="0" indent="0">
              <a:buNone/>
            </a:pPr>
            <a:r>
              <a:rPr lang="ru-RU" sz="1800" b="1" dirty="0" smtClean="0"/>
              <a:t>Интеракт </a:t>
            </a:r>
            <a:r>
              <a:rPr lang="ru-RU" sz="1800" b="1" dirty="0"/>
              <a:t>клубът </a:t>
            </a:r>
            <a:r>
              <a:rPr lang="ru-RU" sz="1800" dirty="0"/>
              <a:t>е организация от млади хора, спонсорирана от Ротари клуб, на възраст между </a:t>
            </a:r>
            <a:r>
              <a:rPr lang="ru-RU" sz="1800" b="1" dirty="0"/>
              <a:t>12 и 18 години</a:t>
            </a:r>
            <a:r>
              <a:rPr lang="ru-RU" sz="1800" dirty="0"/>
              <a:t>, целта на която е да им предостави </a:t>
            </a:r>
            <a:r>
              <a:rPr lang="ru-RU" sz="1800" b="1" dirty="0"/>
              <a:t>възможност да работят заедно </a:t>
            </a:r>
            <a:r>
              <a:rPr lang="ru-RU" sz="1800" dirty="0"/>
              <a:t>в световно приятелство, посветено на </a:t>
            </a:r>
            <a:r>
              <a:rPr lang="ru-RU" sz="1800" b="1" dirty="0"/>
              <a:t>общественополезната служба, межуднародното разбирателство и развиването на лидерски умения</a:t>
            </a:r>
            <a:r>
              <a:rPr lang="ru-RU" sz="1800" dirty="0"/>
              <a:t>. </a:t>
            </a:r>
            <a:endParaRPr lang="bg-BG" sz="1800" dirty="0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776" y="1268647"/>
            <a:ext cx="4538447" cy="30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42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					</a:t>
            </a:r>
            <a:r>
              <a:rPr lang="bg-BG" b="1" dirty="0" smtClean="0"/>
              <a:t>ИНТЕРАКТ</a:t>
            </a:r>
            <a:r>
              <a:rPr lang="bg-BG" dirty="0" smtClean="0"/>
              <a:t> 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err="1"/>
              <a:t>Днес</a:t>
            </a:r>
            <a:r>
              <a:rPr lang="ru-RU" sz="1800" dirty="0"/>
              <a:t> </a:t>
            </a:r>
            <a:r>
              <a:rPr lang="ru-RU" sz="1800" dirty="0" err="1"/>
              <a:t>има</a:t>
            </a:r>
            <a:r>
              <a:rPr lang="ru-RU" sz="1800" dirty="0"/>
              <a:t> над </a:t>
            </a:r>
            <a:r>
              <a:rPr lang="ru-RU" sz="1800" b="1" dirty="0"/>
              <a:t>20372 </a:t>
            </a:r>
            <a:r>
              <a:rPr lang="ru-RU" sz="1800" b="1" dirty="0" err="1"/>
              <a:t>Интеракт</a:t>
            </a:r>
            <a:r>
              <a:rPr lang="ru-RU" sz="1800" b="1" dirty="0"/>
              <a:t> клу</a:t>
            </a:r>
            <a:r>
              <a:rPr lang="ru-RU" sz="1800" dirty="0"/>
              <a:t>ба с над </a:t>
            </a:r>
            <a:r>
              <a:rPr lang="ru-RU" sz="1800" b="1" dirty="0"/>
              <a:t>468556 члена</a:t>
            </a:r>
            <a:r>
              <a:rPr lang="ru-RU" sz="1800" dirty="0"/>
              <a:t> в около </a:t>
            </a:r>
            <a:r>
              <a:rPr lang="ru-RU" sz="1800" b="1" dirty="0"/>
              <a:t>159 </a:t>
            </a:r>
            <a:r>
              <a:rPr lang="ru-RU" sz="1800" b="1" dirty="0" err="1"/>
              <a:t>страни</a:t>
            </a:r>
            <a:r>
              <a:rPr lang="ru-RU" sz="1800" dirty="0"/>
              <a:t>.</a:t>
            </a:r>
          </a:p>
          <a:p>
            <a:r>
              <a:rPr lang="ru-RU" sz="1800" b="1" dirty="0">
                <a:solidFill>
                  <a:srgbClr val="0070C0"/>
                </a:solidFill>
              </a:rPr>
              <a:t>У нас </a:t>
            </a:r>
            <a:r>
              <a:rPr lang="ru-RU" sz="1800" dirty="0"/>
              <a:t>от </a:t>
            </a:r>
            <a:r>
              <a:rPr lang="ru-RU" sz="1800" b="1" dirty="0"/>
              <a:t>38 </a:t>
            </a:r>
            <a:r>
              <a:rPr lang="ru-RU" sz="1800" b="1" dirty="0" err="1"/>
              <a:t>Ротари</a:t>
            </a:r>
            <a:r>
              <a:rPr lang="ru-RU" sz="1800" b="1" dirty="0"/>
              <a:t> </a:t>
            </a:r>
            <a:r>
              <a:rPr lang="ru-RU" sz="1800" b="1" dirty="0" err="1"/>
              <a:t>клубове</a:t>
            </a:r>
            <a:r>
              <a:rPr lang="ru-RU" sz="1800" b="1" dirty="0"/>
              <a:t> </a:t>
            </a:r>
            <a:r>
              <a:rPr lang="ru-RU" sz="1800" dirty="0" err="1"/>
              <a:t>работещи</a:t>
            </a:r>
            <a:r>
              <a:rPr lang="ru-RU" sz="1800" dirty="0"/>
              <a:t> в </a:t>
            </a:r>
            <a:r>
              <a:rPr lang="ru-RU" sz="1800" b="1" dirty="0"/>
              <a:t>27 града </a:t>
            </a:r>
            <a:r>
              <a:rPr lang="ru-RU" sz="1800" dirty="0"/>
              <a:t>се </a:t>
            </a:r>
            <a:r>
              <a:rPr lang="ru-RU" sz="1800" dirty="0" err="1"/>
              <a:t>спонсорират</a:t>
            </a:r>
            <a:r>
              <a:rPr lang="ru-RU" sz="1800" dirty="0"/>
              <a:t> </a:t>
            </a:r>
            <a:r>
              <a:rPr lang="ru-RU" sz="1800" b="1" dirty="0">
                <a:solidFill>
                  <a:srgbClr val="0070C0"/>
                </a:solidFill>
              </a:rPr>
              <a:t>43 </a:t>
            </a:r>
            <a:r>
              <a:rPr lang="ru-RU" sz="1800" b="1" dirty="0" err="1">
                <a:solidFill>
                  <a:srgbClr val="0070C0"/>
                </a:solidFill>
              </a:rPr>
              <a:t>Интеракт</a:t>
            </a:r>
            <a:r>
              <a:rPr lang="ru-RU" sz="1800" b="1" dirty="0">
                <a:solidFill>
                  <a:srgbClr val="0070C0"/>
                </a:solidFill>
              </a:rPr>
              <a:t> клуба</a:t>
            </a:r>
            <a:r>
              <a:rPr lang="ru-RU" sz="1800" dirty="0"/>
              <a:t> с около </a:t>
            </a:r>
            <a:r>
              <a:rPr lang="ru-RU" sz="1800" b="1" dirty="0">
                <a:solidFill>
                  <a:srgbClr val="0070C0"/>
                </a:solidFill>
              </a:rPr>
              <a:t>700 члена</a:t>
            </a:r>
            <a:r>
              <a:rPr lang="ru-RU" sz="1800" dirty="0"/>
              <a:t>. От </a:t>
            </a:r>
            <a:r>
              <a:rPr lang="ru-RU" sz="1800" dirty="0" err="1"/>
              <a:t>тях</a:t>
            </a:r>
            <a:r>
              <a:rPr lang="ru-RU" sz="1800" dirty="0"/>
              <a:t> </a:t>
            </a:r>
            <a:r>
              <a:rPr lang="ru-RU" sz="1800" b="1" dirty="0"/>
              <a:t>23 клуба </a:t>
            </a:r>
            <a:r>
              <a:rPr lang="ru-RU" sz="1800" b="1" dirty="0" err="1"/>
              <a:t>са</a:t>
            </a:r>
            <a:r>
              <a:rPr lang="ru-RU" sz="1800" b="1" dirty="0"/>
              <a:t> </a:t>
            </a:r>
            <a:r>
              <a:rPr lang="ru-RU" sz="1800" b="1" dirty="0" err="1"/>
              <a:t>общностно</a:t>
            </a:r>
            <a:r>
              <a:rPr lang="ru-RU" sz="1800" b="1" dirty="0"/>
              <a:t> </a:t>
            </a:r>
            <a:r>
              <a:rPr lang="ru-RU" sz="1800" b="1" dirty="0" err="1"/>
              <a:t>базирани</a:t>
            </a:r>
            <a:r>
              <a:rPr lang="ru-RU" sz="1800" dirty="0"/>
              <a:t> и </a:t>
            </a:r>
            <a:r>
              <a:rPr lang="ru-RU" sz="1800" b="1" dirty="0"/>
              <a:t>20</a:t>
            </a:r>
            <a:r>
              <a:rPr lang="ru-RU" sz="1800" dirty="0"/>
              <a:t> </a:t>
            </a:r>
            <a:r>
              <a:rPr lang="ru-RU" sz="1800" dirty="0" err="1"/>
              <a:t>са</a:t>
            </a:r>
            <a:r>
              <a:rPr lang="ru-RU" sz="1800" dirty="0"/>
              <a:t> </a:t>
            </a:r>
            <a:r>
              <a:rPr lang="ru-RU" sz="1800" dirty="0" err="1"/>
              <a:t>създадени</a:t>
            </a:r>
            <a:r>
              <a:rPr lang="ru-RU" sz="1800" dirty="0"/>
              <a:t> от </a:t>
            </a:r>
            <a:r>
              <a:rPr lang="ru-RU" sz="1800" dirty="0" err="1"/>
              <a:t>учащи</a:t>
            </a:r>
            <a:r>
              <a:rPr lang="ru-RU" sz="1800" dirty="0"/>
              <a:t> се </a:t>
            </a:r>
            <a:r>
              <a:rPr lang="ru-RU" sz="1800" dirty="0" err="1"/>
              <a:t>млади</a:t>
            </a:r>
            <a:r>
              <a:rPr lang="ru-RU" sz="1800" dirty="0"/>
              <a:t> хора в </a:t>
            </a:r>
            <a:r>
              <a:rPr lang="ru-RU" sz="1800" dirty="0" err="1"/>
              <a:t>едно</a:t>
            </a:r>
            <a:r>
              <a:rPr lang="ru-RU" sz="1800" dirty="0"/>
              <a:t> </a:t>
            </a:r>
            <a:r>
              <a:rPr lang="ru-RU" sz="1800" b="1" dirty="0" err="1"/>
              <a:t>учебно</a:t>
            </a:r>
            <a:r>
              <a:rPr lang="ru-RU" sz="1800" b="1" dirty="0"/>
              <a:t> заведение</a:t>
            </a:r>
            <a:r>
              <a:rPr lang="ru-RU" sz="1800" dirty="0"/>
              <a:t>.</a:t>
            </a:r>
          </a:p>
          <a:p>
            <a:endParaRPr lang="bg-BG" sz="28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141592"/>
            <a:ext cx="4496296" cy="238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95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Какво трябва да помним?</a:t>
            </a:r>
            <a:endParaRPr lang="bg-BG" sz="1800" dirty="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err="1"/>
              <a:t>Решението</a:t>
            </a:r>
            <a:r>
              <a:rPr lang="ru-RU" sz="2000" dirty="0"/>
              <a:t> и </a:t>
            </a:r>
            <a:r>
              <a:rPr lang="ru-RU" sz="2000" dirty="0" err="1"/>
              <a:t>отговорностите</a:t>
            </a:r>
            <a:r>
              <a:rPr lang="ru-RU" sz="2000" dirty="0"/>
              <a:t> за </a:t>
            </a:r>
            <a:r>
              <a:rPr lang="ru-RU" sz="2000" dirty="0" err="1"/>
              <a:t>създаване</a:t>
            </a:r>
            <a:r>
              <a:rPr lang="ru-RU" sz="2000" dirty="0"/>
              <a:t>, </a:t>
            </a:r>
            <a:r>
              <a:rPr lang="ru-RU" sz="2000" dirty="0" err="1"/>
              <a:t>спонсориране</a:t>
            </a:r>
            <a:r>
              <a:rPr lang="ru-RU" sz="2000" dirty="0"/>
              <a:t> и </a:t>
            </a:r>
            <a:r>
              <a:rPr lang="ru-RU" sz="2000" dirty="0" err="1"/>
              <a:t>поддържане</a:t>
            </a:r>
            <a:r>
              <a:rPr lang="ru-RU" sz="2000" dirty="0"/>
              <a:t> на </a:t>
            </a:r>
            <a:r>
              <a:rPr lang="ru-RU" sz="2000" dirty="0" err="1"/>
              <a:t>Интеракт</a:t>
            </a:r>
            <a:r>
              <a:rPr lang="ru-RU" sz="2000" dirty="0"/>
              <a:t> проект </a:t>
            </a:r>
            <a:r>
              <a:rPr lang="ru-RU" sz="2000" dirty="0" err="1"/>
              <a:t>към</a:t>
            </a:r>
            <a:r>
              <a:rPr lang="ru-RU" sz="2000" dirty="0"/>
              <a:t> клуба е идентично </a:t>
            </a:r>
            <a:r>
              <a:rPr lang="ru-RU" sz="2000" dirty="0" err="1"/>
              <a:t>със</a:t>
            </a:r>
            <a:r>
              <a:rPr lang="ru-RU" sz="2000" dirty="0"/>
              <a:t> </a:t>
            </a:r>
            <a:r>
              <a:rPr lang="ru-RU" sz="2000" dirty="0" err="1"/>
              <a:t>решението</a:t>
            </a:r>
            <a:r>
              <a:rPr lang="ru-RU" sz="2000" dirty="0"/>
              <a:t> и </a:t>
            </a:r>
            <a:r>
              <a:rPr lang="ru-RU" sz="2000" dirty="0" err="1"/>
              <a:t>отговорностите</a:t>
            </a:r>
            <a:r>
              <a:rPr lang="ru-RU" sz="2000" dirty="0"/>
              <a:t> в </a:t>
            </a:r>
            <a:r>
              <a:rPr lang="ru-RU" sz="2000" dirty="0" err="1"/>
              <a:t>едно</a:t>
            </a:r>
            <a:r>
              <a:rPr lang="ru-RU" sz="2000" dirty="0"/>
              <a:t> семейство, да се </a:t>
            </a:r>
            <a:r>
              <a:rPr lang="ru-RU" sz="2000" dirty="0" err="1"/>
              <a:t>създаде</a:t>
            </a:r>
            <a:r>
              <a:rPr lang="ru-RU" sz="2000" dirty="0"/>
              <a:t>, </a:t>
            </a:r>
            <a:r>
              <a:rPr lang="ru-RU" sz="2000" dirty="0" err="1"/>
              <a:t>отгледа</a:t>
            </a:r>
            <a:r>
              <a:rPr lang="ru-RU" sz="2000" dirty="0"/>
              <a:t> и </a:t>
            </a:r>
            <a:r>
              <a:rPr lang="ru-RU" sz="2000" dirty="0" err="1"/>
              <a:t>възпита</a:t>
            </a:r>
            <a:r>
              <a:rPr lang="ru-RU" sz="2000" dirty="0"/>
              <a:t> </a:t>
            </a:r>
            <a:r>
              <a:rPr lang="ru-RU" sz="2000" dirty="0" err="1"/>
              <a:t>дете</a:t>
            </a:r>
            <a:r>
              <a:rPr lang="ru-RU" sz="2000" dirty="0"/>
              <a:t>.</a:t>
            </a:r>
          </a:p>
          <a:p>
            <a:r>
              <a:rPr lang="ru-RU" sz="2000" dirty="0" err="1"/>
              <a:t>Интеракт</a:t>
            </a:r>
            <a:r>
              <a:rPr lang="ru-RU" sz="2000" dirty="0"/>
              <a:t> </a:t>
            </a:r>
            <a:r>
              <a:rPr lang="ru-RU" sz="2000" dirty="0" err="1"/>
              <a:t>програмата</a:t>
            </a:r>
            <a:r>
              <a:rPr lang="ru-RU" sz="2000" dirty="0"/>
              <a:t> е </a:t>
            </a:r>
            <a:r>
              <a:rPr lang="ru-RU" sz="2000" dirty="0" err="1"/>
              <a:t>отговорност</a:t>
            </a:r>
            <a:r>
              <a:rPr lang="ru-RU" sz="2000" dirty="0"/>
              <a:t> на </a:t>
            </a:r>
            <a:r>
              <a:rPr lang="ru-RU" sz="2000" dirty="0" err="1"/>
              <a:t>спонсориращия</a:t>
            </a:r>
            <a:r>
              <a:rPr lang="ru-RU" sz="2000" dirty="0"/>
              <a:t> </a:t>
            </a:r>
            <a:r>
              <a:rPr lang="ru-RU" sz="2000" dirty="0" err="1"/>
              <a:t>Ротари</a:t>
            </a:r>
            <a:r>
              <a:rPr lang="ru-RU" sz="2000" dirty="0"/>
              <a:t> клуб, а не на </a:t>
            </a:r>
            <a:r>
              <a:rPr lang="ru-RU" sz="2000" dirty="0" err="1"/>
              <a:t>Ротаркт</a:t>
            </a:r>
            <a:r>
              <a:rPr lang="ru-RU" sz="2000" dirty="0"/>
              <a:t> клуба, </a:t>
            </a:r>
            <a:r>
              <a:rPr lang="ru-RU" sz="2000" dirty="0" err="1"/>
              <a:t>ако</a:t>
            </a:r>
            <a:r>
              <a:rPr lang="ru-RU" sz="2000" dirty="0"/>
              <a:t> </a:t>
            </a:r>
            <a:r>
              <a:rPr lang="ru-RU" sz="2000" dirty="0" err="1"/>
              <a:t>има</a:t>
            </a:r>
            <a:r>
              <a:rPr lang="ru-RU" sz="2000" dirty="0"/>
              <a:t> и </a:t>
            </a:r>
            <a:r>
              <a:rPr lang="ru-RU" sz="2000" dirty="0" err="1"/>
              <a:t>такъв</a:t>
            </a:r>
            <a:r>
              <a:rPr lang="ru-RU" sz="2000" dirty="0"/>
              <a:t>. </a:t>
            </a:r>
            <a:r>
              <a:rPr lang="ru-RU" sz="2000" dirty="0" err="1"/>
              <a:t>Насърчава</a:t>
            </a:r>
            <a:r>
              <a:rPr lang="ru-RU" sz="2000" dirty="0"/>
              <a:t> се работа по </a:t>
            </a:r>
            <a:r>
              <a:rPr lang="ru-RU" sz="2000" dirty="0" err="1"/>
              <a:t>съвместни</a:t>
            </a:r>
            <a:r>
              <a:rPr lang="ru-RU" sz="2000" dirty="0"/>
              <a:t> </a:t>
            </a:r>
            <a:r>
              <a:rPr lang="ru-RU" sz="2000" dirty="0" err="1"/>
              <a:t>проекти</a:t>
            </a:r>
            <a:r>
              <a:rPr lang="ru-RU" sz="2000" dirty="0"/>
              <a:t>.</a:t>
            </a:r>
          </a:p>
          <a:p>
            <a:r>
              <a:rPr lang="ru-RU" sz="2000" dirty="0" err="1"/>
              <a:t>Задължително</a:t>
            </a:r>
            <a:r>
              <a:rPr lang="ru-RU" sz="2000" dirty="0"/>
              <a:t> е </a:t>
            </a:r>
            <a:r>
              <a:rPr lang="ru-RU" sz="2000" dirty="0" err="1"/>
              <a:t>присъствието</a:t>
            </a:r>
            <a:r>
              <a:rPr lang="ru-RU" sz="2000" dirty="0"/>
              <a:t> на </a:t>
            </a:r>
            <a:r>
              <a:rPr lang="ru-RU" sz="2000" dirty="0" err="1"/>
              <a:t>ротарианец</a:t>
            </a:r>
            <a:r>
              <a:rPr lang="ru-RU" sz="2000" dirty="0"/>
              <a:t> на </a:t>
            </a:r>
            <a:r>
              <a:rPr lang="ru-RU" sz="2000" dirty="0" err="1"/>
              <a:t>всички</a:t>
            </a:r>
            <a:r>
              <a:rPr lang="ru-RU" sz="2000" dirty="0"/>
              <a:t> </a:t>
            </a:r>
            <a:r>
              <a:rPr lang="ru-RU" sz="2000" dirty="0" err="1"/>
              <a:t>Интеракт</a:t>
            </a:r>
            <a:r>
              <a:rPr lang="ru-RU" sz="2000" dirty="0"/>
              <a:t> </a:t>
            </a:r>
            <a:r>
              <a:rPr lang="ru-RU" sz="2000" dirty="0" err="1"/>
              <a:t>сбирки</a:t>
            </a:r>
            <a:r>
              <a:rPr lang="ru-RU" sz="2000" dirty="0"/>
              <a:t>  за </a:t>
            </a:r>
            <a:r>
              <a:rPr lang="ru-RU" sz="2000" dirty="0" err="1"/>
              <a:t>общностно</a:t>
            </a:r>
            <a:r>
              <a:rPr lang="ru-RU" sz="2000" dirty="0"/>
              <a:t> </a:t>
            </a:r>
            <a:r>
              <a:rPr lang="ru-RU" sz="2000" dirty="0" err="1"/>
              <a:t>базираните</a:t>
            </a:r>
            <a:r>
              <a:rPr lang="ru-RU" sz="2000" dirty="0"/>
              <a:t> </a:t>
            </a:r>
            <a:r>
              <a:rPr lang="ru-RU" sz="2000" dirty="0" err="1"/>
              <a:t>клубове</a:t>
            </a:r>
            <a:r>
              <a:rPr lang="ru-RU" sz="2000" dirty="0"/>
              <a:t>. </a:t>
            </a:r>
          </a:p>
          <a:p>
            <a:r>
              <a:rPr lang="ru-RU" sz="2000" dirty="0" err="1"/>
              <a:t>Ако</a:t>
            </a:r>
            <a:r>
              <a:rPr lang="ru-RU" sz="2000" dirty="0"/>
              <a:t> </a:t>
            </a:r>
            <a:r>
              <a:rPr lang="ru-RU" sz="2000" dirty="0" err="1"/>
              <a:t>клубът</a:t>
            </a:r>
            <a:r>
              <a:rPr lang="ru-RU" sz="2000" dirty="0"/>
              <a:t> е </a:t>
            </a:r>
            <a:r>
              <a:rPr lang="ru-RU" sz="2000" dirty="0" err="1"/>
              <a:t>създаден</a:t>
            </a:r>
            <a:r>
              <a:rPr lang="ru-RU" sz="2000" dirty="0"/>
              <a:t> на </a:t>
            </a:r>
            <a:r>
              <a:rPr lang="ru-RU" sz="2000" dirty="0" err="1"/>
              <a:t>училищна</a:t>
            </a:r>
            <a:r>
              <a:rPr lang="ru-RU" sz="2000" dirty="0"/>
              <a:t> основа, </a:t>
            </a:r>
            <a:r>
              <a:rPr lang="ru-RU" sz="2000" dirty="0" err="1"/>
              <a:t>това</a:t>
            </a:r>
            <a:r>
              <a:rPr lang="ru-RU" sz="2000" dirty="0"/>
              <a:t> </a:t>
            </a:r>
            <a:r>
              <a:rPr lang="ru-RU" sz="2000" dirty="0" err="1"/>
              <a:t>трябва</a:t>
            </a:r>
            <a:r>
              <a:rPr lang="ru-RU" sz="2000" dirty="0"/>
              <a:t> да се </a:t>
            </a:r>
            <a:r>
              <a:rPr lang="ru-RU" sz="2000" dirty="0" err="1"/>
              <a:t>случва</a:t>
            </a:r>
            <a:r>
              <a:rPr lang="ru-RU" sz="2000" dirty="0"/>
              <a:t> </a:t>
            </a:r>
            <a:r>
              <a:rPr lang="ru-RU" sz="2000" dirty="0" err="1"/>
              <a:t>поне</a:t>
            </a:r>
            <a:r>
              <a:rPr lang="ru-RU" sz="2000" dirty="0"/>
              <a:t> </a:t>
            </a:r>
            <a:r>
              <a:rPr lang="ru-RU" sz="2000" dirty="0" err="1"/>
              <a:t>веднъж</a:t>
            </a:r>
            <a:r>
              <a:rPr lang="ru-RU" sz="2000" dirty="0"/>
              <a:t> </a:t>
            </a:r>
            <a:r>
              <a:rPr lang="ru-RU" sz="2000" dirty="0" err="1"/>
              <a:t>месечно</a:t>
            </a:r>
            <a:r>
              <a:rPr lang="ru-RU" sz="2000" dirty="0"/>
              <a:t>, </a:t>
            </a:r>
            <a:r>
              <a:rPr lang="ru-RU" sz="2000" dirty="0" err="1"/>
              <a:t>като</a:t>
            </a:r>
            <a:r>
              <a:rPr lang="ru-RU" sz="2000" dirty="0"/>
              <a:t> постоянно да </a:t>
            </a:r>
            <a:r>
              <a:rPr lang="ru-RU" sz="2000" dirty="0" err="1"/>
              <a:t>има</a:t>
            </a:r>
            <a:r>
              <a:rPr lang="ru-RU" sz="2000" dirty="0"/>
              <a:t> </a:t>
            </a:r>
            <a:r>
              <a:rPr lang="ru-RU" sz="2000" dirty="0" err="1"/>
              <a:t>връзка</a:t>
            </a:r>
            <a:r>
              <a:rPr lang="ru-RU" sz="2000" dirty="0"/>
              <a:t> с представителя на </a:t>
            </a:r>
            <a:r>
              <a:rPr lang="ru-RU" sz="2000" dirty="0" err="1"/>
              <a:t>училището</a:t>
            </a:r>
            <a:r>
              <a:rPr lang="ru-RU" sz="2000" dirty="0"/>
              <a:t>, </a:t>
            </a:r>
            <a:r>
              <a:rPr lang="ru-RU" sz="2000" dirty="0" err="1"/>
              <a:t>който</a:t>
            </a:r>
            <a:r>
              <a:rPr lang="ru-RU" sz="2000" dirty="0"/>
              <a:t> </a:t>
            </a:r>
            <a:r>
              <a:rPr lang="ru-RU" sz="2000" dirty="0" err="1"/>
              <a:t>присъства</a:t>
            </a:r>
            <a:r>
              <a:rPr lang="ru-RU" sz="2000" dirty="0"/>
              <a:t> на </a:t>
            </a:r>
            <a:r>
              <a:rPr lang="ru-RU" sz="2000" dirty="0" err="1"/>
              <a:t>техните</a:t>
            </a:r>
            <a:r>
              <a:rPr lang="ru-RU" sz="2000" dirty="0"/>
              <a:t> </a:t>
            </a:r>
            <a:r>
              <a:rPr lang="ru-RU" sz="2000" dirty="0" err="1"/>
              <a:t>сбирки</a:t>
            </a:r>
            <a:r>
              <a:rPr lang="ru-RU" sz="2000" dirty="0"/>
              <a:t>. </a:t>
            </a:r>
          </a:p>
          <a:p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328021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18474" y="620688"/>
            <a:ext cx="8763000" cy="533400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Какво трябва да помним?</a:t>
            </a:r>
            <a:r>
              <a:rPr lang="bg-BG" sz="1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g-BG" sz="1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1800" dirty="0" err="1"/>
              <a:t>Интеракт</a:t>
            </a:r>
            <a:r>
              <a:rPr lang="bg-BG" sz="1800" dirty="0"/>
              <a:t> клубът сам носи отговорността за набирането на средствата, необходими за осъществяването на програмата на клуба</a:t>
            </a:r>
            <a:r>
              <a:rPr lang="bg-BG" sz="1800" dirty="0" smtClean="0"/>
              <a:t>.</a:t>
            </a:r>
          </a:p>
          <a:p>
            <a:r>
              <a:rPr lang="bg-BG" sz="1800" dirty="0"/>
              <a:t>Членският внос за членовете на </a:t>
            </a:r>
            <a:r>
              <a:rPr lang="bg-BG" sz="1800" dirty="0" err="1"/>
              <a:t>Интеракт</a:t>
            </a:r>
            <a:r>
              <a:rPr lang="bg-BG" sz="1800" dirty="0"/>
              <a:t> клуба трябва да </a:t>
            </a:r>
            <a:r>
              <a:rPr lang="bg-BG" sz="1800" dirty="0" smtClean="0"/>
              <a:t>са само </a:t>
            </a:r>
            <a:r>
              <a:rPr lang="bg-BG" sz="1800" dirty="0"/>
              <a:t>с цел покриване на разходите за администрацията на клуба; </a:t>
            </a:r>
            <a:endParaRPr lang="bg-BG" sz="1800" dirty="0" smtClean="0"/>
          </a:p>
          <a:p>
            <a:r>
              <a:rPr lang="bg-BG" sz="1800" dirty="0" smtClean="0"/>
              <a:t>Средствата </a:t>
            </a:r>
            <a:r>
              <a:rPr lang="bg-BG" sz="1800" dirty="0"/>
              <a:t>за дейности и проекти, които </a:t>
            </a:r>
            <a:r>
              <a:rPr lang="bg-BG" sz="1800" dirty="0" err="1"/>
              <a:t>Интеракт</a:t>
            </a:r>
            <a:r>
              <a:rPr lang="bg-BG" sz="1800" dirty="0"/>
              <a:t> клубът предприема, трябва да се набират от този клуб отделно от членския внос</a:t>
            </a:r>
            <a:r>
              <a:rPr lang="bg-BG" sz="1800" dirty="0" smtClean="0"/>
              <a:t>.</a:t>
            </a:r>
            <a:endParaRPr lang="bg-BG" sz="18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157411"/>
            <a:ext cx="3157807" cy="2368356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157411"/>
            <a:ext cx="3136261" cy="235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9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Какво трябва да помним?</a:t>
            </a:r>
            <a:endParaRPr lang="bg-BG" sz="1800" dirty="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Ротари клубовете и </a:t>
            </a:r>
            <a:r>
              <a:rPr lang="bg-BG" sz="2400" dirty="0" err="1"/>
              <a:t>Интеракт</a:t>
            </a:r>
            <a:r>
              <a:rPr lang="bg-BG" sz="2400" dirty="0"/>
              <a:t> клубовете следва да провеждат общи срещи поне веднъж годишно, за да </a:t>
            </a:r>
            <a:r>
              <a:rPr lang="bg-BG" sz="2400" dirty="0" err="1"/>
              <a:t>обсъждят</a:t>
            </a:r>
            <a:r>
              <a:rPr lang="bg-BG" sz="2400" dirty="0"/>
              <a:t> плановете и целите за предстоящата година.</a:t>
            </a:r>
          </a:p>
          <a:p>
            <a:r>
              <a:rPr lang="bg-BG" sz="2400" dirty="0"/>
              <a:t>Да канят </a:t>
            </a:r>
            <a:r>
              <a:rPr lang="bg-BG" sz="2400" dirty="0" err="1"/>
              <a:t>интеракторите</a:t>
            </a:r>
            <a:r>
              <a:rPr lang="bg-BG" sz="2400" dirty="0"/>
              <a:t> да изнасят презентации по проекти на клуба по време на срещи на Ротари клуба.</a:t>
            </a:r>
          </a:p>
          <a:p>
            <a:r>
              <a:rPr lang="bg-BG" sz="2400" dirty="0"/>
              <a:t>Задължение на спонсориращия Ротари клуб е да разпространява ротарианските публикации като месечното писмо на гуверньора, и “</a:t>
            </a:r>
            <a:r>
              <a:rPr lang="bg-BG" sz="2400" dirty="0" err="1"/>
              <a:t>Ротариън</a:t>
            </a:r>
            <a:r>
              <a:rPr lang="bg-BG" sz="2400" dirty="0"/>
              <a:t>” или регионалното списание сред </a:t>
            </a:r>
            <a:r>
              <a:rPr lang="bg-BG" sz="2400" dirty="0" err="1"/>
              <a:t>Интеракт</a:t>
            </a:r>
            <a:r>
              <a:rPr lang="bg-BG" sz="2400" dirty="0"/>
              <a:t> клубовете.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2537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bg-BG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Програмата </a:t>
            </a:r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РОТАРАКТ</a:t>
            </a:r>
            <a:endParaRPr lang="bg-BG" sz="1800" dirty="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1541" y="1219200"/>
            <a:ext cx="682091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3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b="1" dirty="0"/>
              <a:t>Н</a:t>
            </a:r>
            <a:r>
              <a:rPr lang="bg-BG" sz="2800" b="1" dirty="0" smtClean="0"/>
              <a:t>ачалото</a:t>
            </a:r>
            <a:endParaRPr lang="bg-BG" sz="2800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След успеха на </a:t>
            </a:r>
            <a:r>
              <a:rPr lang="bg-BG" sz="2400" dirty="0" err="1"/>
              <a:t>Интеракт</a:t>
            </a:r>
            <a:r>
              <a:rPr lang="bg-BG" sz="2400" dirty="0"/>
              <a:t> клубовете за гимназиална възраст през 60-те години, Бордът на РИ създава </a:t>
            </a:r>
            <a:r>
              <a:rPr lang="bg-BG" sz="2400" dirty="0" smtClean="0"/>
              <a:t>през </a:t>
            </a:r>
            <a:r>
              <a:rPr lang="bg-BG" sz="2400" dirty="0"/>
              <a:t>1968 г. </a:t>
            </a:r>
            <a:r>
              <a:rPr lang="bg-BG" sz="2400" dirty="0" err="1" smtClean="0"/>
              <a:t>Ротаракт</a:t>
            </a:r>
            <a:r>
              <a:rPr lang="bg-BG" sz="2400" dirty="0" smtClean="0"/>
              <a:t>;</a:t>
            </a:r>
          </a:p>
          <a:p>
            <a:r>
              <a:rPr lang="bg-BG" sz="2400" dirty="0"/>
              <a:t>Днес </a:t>
            </a:r>
            <a:r>
              <a:rPr lang="bg-BG" sz="2400" dirty="0" err="1"/>
              <a:t>Ротаракт</a:t>
            </a:r>
            <a:r>
              <a:rPr lang="bg-BG" sz="2400" dirty="0"/>
              <a:t> клубовете по света са 10 904, във над 184 държави, наброяващи 250 792 </a:t>
            </a:r>
            <a:r>
              <a:rPr lang="bg-BG" sz="2400" dirty="0" err="1"/>
              <a:t>ротарактори</a:t>
            </a:r>
            <a:r>
              <a:rPr lang="bg-BG" sz="2400" dirty="0"/>
              <a:t>. </a:t>
            </a:r>
          </a:p>
          <a:p>
            <a:r>
              <a:rPr lang="bg-BG" sz="2400" dirty="0"/>
              <a:t>В нашия </a:t>
            </a:r>
            <a:r>
              <a:rPr lang="bg-BG" sz="2400" dirty="0" err="1"/>
              <a:t>дистрикт</a:t>
            </a:r>
            <a:r>
              <a:rPr lang="bg-BG" sz="2400" dirty="0"/>
              <a:t>, към настоящия момент имаме 28 действащи </a:t>
            </a:r>
            <a:r>
              <a:rPr lang="bg-BG" sz="2400" dirty="0" err="1"/>
              <a:t>Ротаракт</a:t>
            </a:r>
            <a:r>
              <a:rPr lang="bg-BG" sz="2400" dirty="0"/>
              <a:t> клуба, работещи в 18 града, с 322 активни свои членове. </a:t>
            </a:r>
          </a:p>
        </p:txBody>
      </p:sp>
    </p:spTree>
    <p:extLst>
      <p:ext uri="{BB962C8B-B14F-4D97-AF65-F5344CB8AC3E}">
        <p14:creationId xmlns:p14="http://schemas.microsoft.com/office/powerpoint/2010/main" val="85595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81261" y="404664"/>
            <a:ext cx="8748464" cy="533400"/>
          </a:xfrm>
        </p:spPr>
        <p:txBody>
          <a:bodyPr/>
          <a:lstStyle/>
          <a:p>
            <a:r>
              <a:rPr lang="bg-BG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 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 smtClean="0"/>
              <a:t> </a:t>
            </a:r>
            <a:r>
              <a:rPr lang="bg-BG" sz="2400" dirty="0"/>
              <a:t>Да развие професионални и лидерски </a:t>
            </a:r>
            <a:r>
              <a:rPr lang="bg-BG" sz="2400" dirty="0" smtClean="0"/>
              <a:t>умения; </a:t>
            </a:r>
            <a:endParaRPr lang="bg-BG" sz="2400" dirty="0"/>
          </a:p>
          <a:p>
            <a:r>
              <a:rPr lang="bg-BG" sz="2400" dirty="0" smtClean="0"/>
              <a:t> </a:t>
            </a:r>
            <a:r>
              <a:rPr lang="bg-BG" sz="2400" dirty="0"/>
              <a:t>Да подчертае уважението към правата на другите хора, както и да утвърди високо- етичните норми и достойнството на всички полезни </a:t>
            </a:r>
            <a:r>
              <a:rPr lang="bg-BG" sz="2400" dirty="0" smtClean="0"/>
              <a:t>професии; </a:t>
            </a:r>
            <a:endParaRPr lang="bg-BG" sz="2400" dirty="0"/>
          </a:p>
          <a:p>
            <a:r>
              <a:rPr lang="bg-BG" sz="2400" dirty="0" smtClean="0"/>
              <a:t>Да </a:t>
            </a:r>
            <a:r>
              <a:rPr lang="bg-BG" sz="2400" dirty="0"/>
              <a:t>развие знание и разбиране за нуждите, проблемите и възможностите на хората в собственото общество и по </a:t>
            </a:r>
            <a:r>
              <a:rPr lang="bg-BG" sz="2400" dirty="0" smtClean="0"/>
              <a:t>света; </a:t>
            </a:r>
            <a:endParaRPr lang="bg-BG" sz="2400" dirty="0"/>
          </a:p>
          <a:p>
            <a:r>
              <a:rPr lang="bg-BG" sz="2400" dirty="0" smtClean="0"/>
              <a:t>Да </a:t>
            </a:r>
            <a:r>
              <a:rPr lang="bg-BG" sz="2400" dirty="0"/>
              <a:t>осигури възможности за съвместна работа със спонсориращия Ротари </a:t>
            </a:r>
            <a:r>
              <a:rPr lang="bg-BG" sz="2400" dirty="0" smtClean="0"/>
              <a:t>клуб; </a:t>
            </a:r>
            <a:endParaRPr lang="bg-BG" sz="2400" dirty="0"/>
          </a:p>
          <a:p>
            <a:r>
              <a:rPr lang="bg-BG" sz="2400" dirty="0" smtClean="0"/>
              <a:t>Да </a:t>
            </a:r>
            <a:r>
              <a:rPr lang="bg-BG" sz="2400" dirty="0"/>
              <a:t>мотивира младите хора за евентуално членство в Ротари.</a:t>
            </a:r>
          </a:p>
        </p:txBody>
      </p:sp>
    </p:spTree>
    <p:extLst>
      <p:ext uri="{BB962C8B-B14F-4D97-AF65-F5344CB8AC3E}">
        <p14:creationId xmlns:p14="http://schemas.microsoft.com/office/powerpoint/2010/main" val="161409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Четвърто	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24400"/>
          </a:xfrm>
        </p:spPr>
        <p:txBody>
          <a:bodyPr lIns="0" tIns="0" rIns="0" bIns="0"/>
          <a:lstStyle/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00B0F0"/>
                </a:solidFill>
              </a:rPr>
              <a:t>Трябва ми</a:t>
            </a:r>
            <a:r>
              <a:rPr lang="bg-BG" sz="2000" b="1" dirty="0" smtClean="0">
                <a:solidFill>
                  <a:schemeClr val="tx2"/>
                </a:solidFill>
              </a:rPr>
              <a:t>: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FF0000"/>
                </a:solidFill>
              </a:rPr>
              <a:t>Информация: </a:t>
            </a:r>
            <a:br>
              <a:rPr lang="bg-BG" sz="2000" b="1" dirty="0" smtClean="0">
                <a:solidFill>
                  <a:srgbClr val="FF0000"/>
                </a:solidFill>
              </a:rPr>
            </a:br>
            <a:r>
              <a:rPr lang="bg-BG" sz="2000" dirty="0" smtClean="0">
                <a:solidFill>
                  <a:schemeClr val="tx2"/>
                </a:solidFill>
              </a:rPr>
              <a:t>Ръководства, инструкции, основни документи: на сайта.</a:t>
            </a:r>
            <a:br>
              <a:rPr lang="bg-BG" sz="2000" dirty="0" smtClean="0">
                <a:solidFill>
                  <a:schemeClr val="tx2"/>
                </a:solidFill>
              </a:rPr>
            </a:br>
            <a:endParaRPr lang="bg-BG" sz="2000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FF0000"/>
                </a:solidFill>
              </a:rPr>
              <a:t>Парола</a:t>
            </a:r>
            <a:r>
              <a:rPr lang="bg-BG" sz="2000" dirty="0" smtClean="0">
                <a:solidFill>
                  <a:schemeClr val="tx2"/>
                </a:solidFill>
              </a:rPr>
              <a:t>: ....</a:t>
            </a:r>
            <a:br>
              <a:rPr lang="bg-BG" sz="2000" dirty="0" smtClean="0">
                <a:solidFill>
                  <a:schemeClr val="tx2"/>
                </a:solidFill>
              </a:rPr>
            </a:br>
            <a:endParaRPr lang="bg-BG" sz="2000" dirty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Разбира се ....</a:t>
            </a:r>
            <a:endParaRPr lang="en-US" sz="20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bg-BG" sz="20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!!! Задава се 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GDPR</a:t>
            </a:r>
            <a:r>
              <a:rPr lang="en-US" sz="2000" b="1" dirty="0" smtClean="0">
                <a:solidFill>
                  <a:schemeClr val="tx2"/>
                </a:solidFill>
              </a:rPr>
              <a:t>!</a:t>
            </a:r>
            <a:endParaRPr lang="bg-BG" sz="2000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66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 smtClean="0"/>
              <a:t>СЛУЖБА В РОТАРАКТ</a:t>
            </a:r>
            <a:endParaRPr lang="bg-BG" b="1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800" dirty="0"/>
              <a:t>От всеки клуб се изисква да завърши поне два проекта за служба на година, единият в полза на обществото и другият за подпомагане на международното разбирателство.</a:t>
            </a:r>
          </a:p>
          <a:p>
            <a:r>
              <a:rPr lang="bg-BG" sz="2800" dirty="0" err="1"/>
              <a:t>Ротаракторите</a:t>
            </a:r>
            <a:r>
              <a:rPr lang="bg-BG" sz="2800" dirty="0"/>
              <a:t> се радват на много социални дейности и програми за подобряване на техните общества. </a:t>
            </a:r>
            <a:r>
              <a:rPr lang="bg-BG" sz="2800" dirty="0" err="1"/>
              <a:t>Ротаракт</a:t>
            </a:r>
            <a:r>
              <a:rPr lang="bg-BG" sz="2800" dirty="0"/>
              <a:t> клуб може да съществува само ако бъде постоянно спонсориран, насочван и съветван от Ротари клуб</a:t>
            </a:r>
            <a:r>
              <a:rPr lang="bg-BG" dirty="0"/>
              <a:t>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58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sz="3200" dirty="0"/>
              <a:t>Важно и за двете програми!!!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	</a:t>
            </a:r>
            <a:r>
              <a:rPr lang="bg-BG" sz="2800" dirty="0" smtClean="0"/>
              <a:t>Всяка </a:t>
            </a:r>
            <a:r>
              <a:rPr lang="bg-BG" sz="2800" dirty="0"/>
              <a:t>година секретаря на Ротари клуба спонсориращ </a:t>
            </a:r>
            <a:r>
              <a:rPr lang="bg-BG" sz="2800" dirty="0" err="1"/>
              <a:t>Интеракт</a:t>
            </a:r>
            <a:r>
              <a:rPr lang="bg-BG" sz="2800" dirty="0"/>
              <a:t> и/или </a:t>
            </a:r>
            <a:r>
              <a:rPr lang="bg-BG" sz="2800" dirty="0" err="1"/>
              <a:t>Ротаракт</a:t>
            </a:r>
            <a:r>
              <a:rPr lang="bg-BG" sz="2800" dirty="0"/>
              <a:t> клуб трябва да подава председателя на </a:t>
            </a:r>
            <a:r>
              <a:rPr lang="bg-BG" sz="2800" dirty="0" err="1"/>
              <a:t>подкомитета</a:t>
            </a:r>
            <a:r>
              <a:rPr lang="bg-BG" sz="2800" dirty="0"/>
              <a:t> отговарящ за </a:t>
            </a:r>
            <a:r>
              <a:rPr lang="bg-BG" sz="2800" dirty="0" err="1"/>
              <a:t>Интеракт</a:t>
            </a:r>
            <a:r>
              <a:rPr lang="bg-BG" sz="2800" dirty="0"/>
              <a:t> и/или </a:t>
            </a:r>
            <a:r>
              <a:rPr lang="bg-BG" sz="2800" dirty="0" err="1"/>
              <a:t>Ротаракт</a:t>
            </a:r>
            <a:r>
              <a:rPr lang="bg-BG" sz="2800" dirty="0"/>
              <a:t> в rotary.org.</a:t>
            </a:r>
          </a:p>
          <a:p>
            <a:r>
              <a:rPr lang="bg-BG" sz="2800" dirty="0"/>
              <a:t>Всяка година, до 30 септември и до 31 януари, секретарят на Ротари клуба да подава информация до председателите на </a:t>
            </a:r>
            <a:r>
              <a:rPr lang="bg-BG" sz="2800" dirty="0" err="1"/>
              <a:t>подкомитетите</a:t>
            </a:r>
            <a:r>
              <a:rPr lang="bg-BG" sz="2800" dirty="0"/>
              <a:t> за бройката членове в клубовете </a:t>
            </a:r>
            <a:r>
              <a:rPr lang="bg-BG" sz="2800" dirty="0" err="1"/>
              <a:t>Интеракт</a:t>
            </a:r>
            <a:r>
              <a:rPr lang="bg-BG" sz="2800" dirty="0"/>
              <a:t> и </a:t>
            </a:r>
            <a:r>
              <a:rPr lang="bg-BG" sz="2800" dirty="0" err="1"/>
              <a:t>Ротаракт</a:t>
            </a:r>
            <a:r>
              <a:rPr lang="bg-BG" dirty="0"/>
              <a:t>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9927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bg-BG" b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Младежки обмен</a:t>
            </a:r>
            <a:endParaRPr lang="bg-BG" sz="180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7776864" cy="3266535"/>
          </a:xfrm>
        </p:spPr>
      </p:pic>
      <p:sp>
        <p:nvSpPr>
          <p:cNvPr id="3" name="Правоъгълник 2"/>
          <p:cNvSpPr/>
          <p:nvPr/>
        </p:nvSpPr>
        <p:spPr>
          <a:xfrm>
            <a:off x="683568" y="5013176"/>
            <a:ext cx="7717482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bg-BG" sz="2000" dirty="0" smtClean="0">
                <a:solidFill>
                  <a:srgbClr val="58585A"/>
                </a:solidFill>
                <a:latin typeface="Georgia"/>
                <a:ea typeface="MS PGothic" pitchFamily="34" charset="-128"/>
              </a:rPr>
              <a:t>Младежкия обмен е една от най-популярните програми за представяне на международното  разбирателство и развиване на приятелства</a:t>
            </a:r>
            <a:r>
              <a:rPr lang="bg-BG" sz="1200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bg-BG" sz="1100" b="1" dirty="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62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199" y="476672"/>
            <a:ext cx="8709581" cy="533400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bg-BG" b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Програма за дългосрочен обмен</a:t>
            </a:r>
            <a:r>
              <a:rPr lang="bg-BG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bg-BG" sz="1800"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Тези обмени са отворени за ученици на възраст от 15 до 19 години, въпреки че възрастта може да се удължи и над 19 години със съгласието на партниращите си </a:t>
            </a:r>
            <a:r>
              <a:rPr lang="bg-BG" sz="2400" dirty="0" err="1"/>
              <a:t>дистрикти</a:t>
            </a:r>
            <a:r>
              <a:rPr lang="bg-BG" sz="2400" dirty="0"/>
              <a:t> и клубове, според местните закони. </a:t>
            </a:r>
          </a:p>
          <a:p>
            <a:r>
              <a:rPr lang="bg-BG" sz="2400" dirty="0"/>
              <a:t>Дългосрочните обмени трябва да бъдат за една учебна година, но могат да се удължат така че да включват частично или цялостно празнични периоди непосредствено преди и след учебната година. През този период ученикът живее с повече от едно семейство в държавата домакин и от него се изисква да посещава училище в държавата домакин.</a:t>
            </a:r>
          </a:p>
        </p:txBody>
      </p:sp>
    </p:spTree>
    <p:extLst>
      <p:ext uri="{BB962C8B-B14F-4D97-AF65-F5344CB8AC3E}">
        <p14:creationId xmlns:p14="http://schemas.microsoft.com/office/powerpoint/2010/main" val="170905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Програма за краткосрочен обмен</a:t>
            </a:r>
            <a:r>
              <a:rPr lang="bg-BG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Обмените могат да траят от няколко дни до няколко седмици. </a:t>
            </a:r>
            <a:endParaRPr lang="bg-BG" sz="2800" dirty="0" smtClean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bg-BG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 </a:t>
            </a:r>
            <a:r>
              <a:rPr lang="bg-BG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често се провеждат извън учебната </a:t>
            </a:r>
            <a:r>
              <a:rPr lang="bg-BG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година.</a:t>
            </a:r>
          </a:p>
          <a:p>
            <a:r>
              <a:rPr lang="bg-BG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bg-BG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 включват престой в семейство в държавата </a:t>
            </a:r>
            <a:r>
              <a:rPr lang="bg-BG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домакин;</a:t>
            </a:r>
          </a:p>
          <a:p>
            <a:r>
              <a:rPr lang="bg-BG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често се организират </a:t>
            </a:r>
            <a:r>
              <a:rPr lang="bg-BG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като международни младежки лагери или пътувания, които събират ученици от много </a:t>
            </a:r>
            <a:r>
              <a:rPr lang="bg-BG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държави.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100701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КРИТЕРИИ ЗА УЧАСТИЕ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	Младежкият </a:t>
            </a:r>
            <a:r>
              <a:rPr lang="bg-BG" dirty="0"/>
              <a:t>обмен приветства всички млади хора, включително синове и дъщери на ротарианци, които отговарят на изискванията на програмата и които са препоръчани и спонсорирани от ротарианец  или </a:t>
            </a:r>
            <a:r>
              <a:rPr lang="bg-BG" dirty="0" smtClean="0"/>
              <a:t>клуб;</a:t>
            </a:r>
          </a:p>
          <a:p>
            <a:r>
              <a:rPr lang="bg-BG" dirty="0"/>
              <a:t>	</a:t>
            </a:r>
            <a:r>
              <a:rPr lang="bg-BG" dirty="0" smtClean="0"/>
              <a:t>Успехът </a:t>
            </a:r>
            <a:r>
              <a:rPr lang="bg-BG" dirty="0"/>
              <a:t>им в училище трябва да бъде над средния, препоръчва се те да бъдат сред първите трима в класа.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0469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ПРОЦЕДУРА ЗА УЧАСТИЕ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Всички кандидати за участие в краткосрочните програми получават </a:t>
            </a:r>
            <a:r>
              <a:rPr lang="bg-BG" u="sng" dirty="0"/>
              <a:t>информация и условията </a:t>
            </a:r>
            <a:r>
              <a:rPr lang="bg-BG" dirty="0"/>
              <a:t>за участие в лагерите през текущата година от страницата на </a:t>
            </a:r>
            <a:endParaRPr lang="bg-BG" dirty="0" smtClean="0"/>
          </a:p>
          <a:p>
            <a:r>
              <a:rPr lang="bg-BG" dirty="0" err="1" smtClean="0"/>
              <a:t>Дистрикт</a:t>
            </a:r>
            <a:r>
              <a:rPr lang="bg-BG" dirty="0" smtClean="0"/>
              <a:t> 2482</a:t>
            </a:r>
          </a:p>
          <a:p>
            <a:r>
              <a:rPr lang="bg-BG" dirty="0" smtClean="0"/>
              <a:t> </a:t>
            </a:r>
            <a:r>
              <a:rPr lang="bg-BG" dirty="0"/>
              <a:t>Раздел: Комитети, </a:t>
            </a:r>
            <a:endParaRPr lang="bg-BG" dirty="0" smtClean="0"/>
          </a:p>
          <a:p>
            <a:r>
              <a:rPr lang="bg-BG" dirty="0" smtClean="0"/>
              <a:t>Подраздел</a:t>
            </a:r>
            <a:r>
              <a:rPr lang="bg-BG" dirty="0"/>
              <a:t>: Комитети за младежки обмен.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4778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Ротари награди за младежи лидери / RYLA/</a:t>
            </a:r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3" y="1326365"/>
            <a:ext cx="3459149" cy="2030627"/>
          </a:xfrm>
          <a:prstGeom prst="rect">
            <a:avLst/>
          </a:prstGeom>
        </p:spPr>
      </p:pic>
      <p:pic>
        <p:nvPicPr>
          <p:cNvPr id="5" name="Картина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3123658"/>
            <a:ext cx="4680520" cy="2835315"/>
          </a:xfrm>
          <a:prstGeom prst="rect">
            <a:avLst/>
          </a:prstGeom>
        </p:spPr>
      </p:pic>
      <p:sp>
        <p:nvSpPr>
          <p:cNvPr id="3" name="Правоъгълник 2"/>
          <p:cNvSpPr/>
          <p:nvPr/>
        </p:nvSpPr>
        <p:spPr>
          <a:xfrm>
            <a:off x="467544" y="3941150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През</a:t>
            </a:r>
            <a:r>
              <a:rPr lang="ru-RU" b="1" dirty="0"/>
              <a:t> 1971 г. </a:t>
            </a:r>
            <a:r>
              <a:rPr lang="ru-RU" b="1" dirty="0" err="1"/>
              <a:t>Бордът</a:t>
            </a:r>
            <a:r>
              <a:rPr lang="ru-RU" b="1" dirty="0"/>
              <a:t> на РИ приема RYLA за </a:t>
            </a:r>
            <a:r>
              <a:rPr lang="ru-RU" b="1" dirty="0" err="1"/>
              <a:t>официална</a:t>
            </a:r>
            <a:r>
              <a:rPr lang="ru-RU" b="1" dirty="0"/>
              <a:t> </a:t>
            </a:r>
            <a:r>
              <a:rPr lang="ru-RU" b="1" dirty="0" err="1"/>
              <a:t>програма</a:t>
            </a:r>
            <a:r>
              <a:rPr lang="ru-RU" b="1" dirty="0"/>
              <a:t> на </a:t>
            </a:r>
            <a:r>
              <a:rPr lang="ru-RU" b="1" dirty="0" err="1"/>
              <a:t>Ротари</a:t>
            </a:r>
            <a:r>
              <a:rPr lang="ru-RU" b="1" dirty="0"/>
              <a:t> </a:t>
            </a:r>
            <a:r>
              <a:rPr lang="ru-RU" b="1" dirty="0" err="1"/>
              <a:t>Интернешънъл</a:t>
            </a:r>
            <a:r>
              <a:rPr lang="ru-RU" b="1" dirty="0"/>
              <a:t>. </a:t>
            </a:r>
            <a:endParaRPr lang="bg-BG" b="1" dirty="0"/>
          </a:p>
        </p:txBody>
      </p:sp>
    </p:spTree>
    <p:extLst>
      <p:ext uri="{BB962C8B-B14F-4D97-AF65-F5344CB8AC3E}">
        <p14:creationId xmlns:p14="http://schemas.microsoft.com/office/powerpoint/2010/main" val="230260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Ротари награди за младежи лидери / RYLA/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bg-BG" dirty="0" smtClean="0"/>
              <a:t>	Всяка </a:t>
            </a:r>
            <a:r>
              <a:rPr lang="bg-BG" dirty="0"/>
              <a:t>година, млади хора предложени от клубовете/често посочвани от техните </a:t>
            </a:r>
            <a:r>
              <a:rPr lang="bg-BG" dirty="0" err="1"/>
              <a:t>Ротаракт</a:t>
            </a:r>
            <a:r>
              <a:rPr lang="bg-BG" dirty="0"/>
              <a:t> и </a:t>
            </a:r>
            <a:r>
              <a:rPr lang="bg-BG" dirty="0" err="1"/>
              <a:t>Интеракт</a:t>
            </a:r>
            <a:r>
              <a:rPr lang="bg-BG" dirty="0"/>
              <a:t> приятели/се избират да присъстват на спонсорирани от Ротари клубовете, </a:t>
            </a:r>
            <a:r>
              <a:rPr lang="bg-BG" dirty="0" err="1"/>
              <a:t>Дистрикта</a:t>
            </a:r>
            <a:r>
              <a:rPr lang="bg-BG" dirty="0"/>
              <a:t> или РИ срещи. Програмата RYLA е средство за лидерско развитие на </a:t>
            </a:r>
            <a:r>
              <a:rPr lang="bg-BG" dirty="0" err="1"/>
              <a:t>интерактори</a:t>
            </a:r>
            <a:r>
              <a:rPr lang="bg-BG" dirty="0"/>
              <a:t>, </a:t>
            </a:r>
            <a:r>
              <a:rPr lang="bg-BG" dirty="0" err="1"/>
              <a:t>ротарактори</a:t>
            </a:r>
            <a:r>
              <a:rPr lang="bg-BG" dirty="0"/>
              <a:t>, както и за млади хора по </a:t>
            </a:r>
            <a:r>
              <a:rPr lang="bg-BG" dirty="0" smtClean="0"/>
              <a:t>принцип</a:t>
            </a:r>
            <a:r>
              <a:rPr lang="ru-RU" dirty="0" smtClean="0"/>
              <a:t>, </a:t>
            </a:r>
            <a:r>
              <a:rPr lang="bg-BG" dirty="0" smtClean="0"/>
              <a:t>а </a:t>
            </a:r>
            <a:r>
              <a:rPr lang="bg-BG" dirty="0"/>
              <a:t>защо не и бъдещи ротарианци</a:t>
            </a:r>
            <a:r>
              <a:rPr lang="bg-BG" dirty="0" smtClean="0"/>
              <a:t>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9624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Ротари награди за младежи лидери / RYLA/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4144" y="1844824"/>
            <a:ext cx="3744416" cy="3810000"/>
          </a:xfrm>
        </p:spPr>
        <p:txBody>
          <a:bodyPr/>
          <a:lstStyle/>
          <a:p>
            <a:pPr marL="0" indent="0">
              <a:buNone/>
            </a:pPr>
            <a:r>
              <a:rPr lang="bg-BG" sz="1800" dirty="0" smtClean="0"/>
              <a:t>В неофициална</a:t>
            </a:r>
          </a:p>
          <a:p>
            <a:pPr marL="0" indent="0">
              <a:buNone/>
            </a:pPr>
            <a:r>
              <a:rPr lang="bg-BG" sz="1800" dirty="0" smtClean="0"/>
              <a:t>атмосфера групите от млади хора между 14 и 30г. прекарват няколко дни, до една седмица при предизвикателната програма на </a:t>
            </a:r>
            <a:r>
              <a:rPr lang="bg-BG" sz="1800" dirty="0" err="1" smtClean="0"/>
              <a:t>лидершип</a:t>
            </a:r>
            <a:r>
              <a:rPr lang="bg-BG" sz="1800" dirty="0" smtClean="0"/>
              <a:t> обучение, дискусии, вдъхновяващи обръщения и социални дейности предназначени за личностно развитие, умения за ръководене и добро гражданство.</a:t>
            </a:r>
            <a:endParaRPr lang="bg-BG" sz="2400" dirty="0" smtClean="0"/>
          </a:p>
          <a:p>
            <a:endParaRPr lang="bg-BG" sz="2400" dirty="0"/>
          </a:p>
        </p:txBody>
      </p:sp>
      <p:pic>
        <p:nvPicPr>
          <p:cNvPr id="6" name="Картина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394" y="1844824"/>
            <a:ext cx="5105955" cy="339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59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Пето	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24400"/>
          </a:xfrm>
        </p:spPr>
        <p:txBody>
          <a:bodyPr lIns="0" tIns="0" rIns="0" bIns="0"/>
          <a:lstStyle/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00B0F0"/>
                </a:solidFill>
              </a:rPr>
              <a:t>Искам да</a:t>
            </a:r>
            <a:r>
              <a:rPr lang="bg-BG" sz="2000" b="1" dirty="0" smtClean="0">
                <a:solidFill>
                  <a:schemeClr val="tx2"/>
                </a:solidFill>
              </a:rPr>
              <a:t>: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FF0000"/>
                </a:solidFill>
              </a:rPr>
              <a:t>Изпратя </a:t>
            </a:r>
            <a:r>
              <a:rPr lang="bg-BG" sz="2000" b="1" dirty="0" smtClean="0">
                <a:solidFill>
                  <a:srgbClr val="002060"/>
                </a:solidFill>
              </a:rPr>
              <a:t>покана и</a:t>
            </a:r>
            <a:r>
              <a:rPr lang="bg-BG" sz="2000" b="1" dirty="0" smtClean="0">
                <a:solidFill>
                  <a:srgbClr val="FF0000"/>
                </a:solidFill>
              </a:rPr>
              <a:t> публикувам </a:t>
            </a:r>
            <a:r>
              <a:rPr lang="bg-BG" sz="2000" b="1" dirty="0" smtClean="0">
                <a:solidFill>
                  <a:srgbClr val="002060"/>
                </a:solidFill>
              </a:rPr>
              <a:t>новина</a:t>
            </a:r>
            <a:r>
              <a:rPr lang="bg-BG" sz="2000" b="1" dirty="0" smtClean="0">
                <a:solidFill>
                  <a:srgbClr val="FF0000"/>
                </a:solidFill>
              </a:rPr>
              <a:t>: </a:t>
            </a:r>
            <a:r>
              <a:rPr lang="bg-BG" sz="2000" dirty="0" smtClean="0">
                <a:solidFill>
                  <a:schemeClr val="tx2"/>
                </a:solidFill>
              </a:rPr>
              <a:t>какъв е редът.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002060"/>
                </a:solidFill>
              </a:rPr>
              <a:t>Да получа </a:t>
            </a:r>
            <a:r>
              <a:rPr lang="bg-BG" sz="2000" b="1" dirty="0" smtClean="0">
                <a:solidFill>
                  <a:srgbClr val="FF0000"/>
                </a:solidFill>
              </a:rPr>
              <a:t>фактура </a:t>
            </a:r>
            <a:r>
              <a:rPr lang="bg-BG" sz="2000" b="1" dirty="0" smtClean="0">
                <a:solidFill>
                  <a:srgbClr val="002060"/>
                </a:solidFill>
              </a:rPr>
              <a:t>и да </a:t>
            </a:r>
            <a:r>
              <a:rPr lang="bg-BG" sz="2000" b="1" dirty="0" smtClean="0">
                <a:solidFill>
                  <a:srgbClr val="FF0000"/>
                </a:solidFill>
              </a:rPr>
              <a:t>платя </a:t>
            </a:r>
            <a:r>
              <a:rPr lang="bg-BG" sz="2000" b="1" dirty="0" smtClean="0">
                <a:solidFill>
                  <a:srgbClr val="002060"/>
                </a:solidFill>
              </a:rPr>
              <a:t>(Д2482, РИ)</a:t>
            </a:r>
            <a:r>
              <a:rPr lang="bg-BG" sz="2000" dirty="0" smtClean="0">
                <a:solidFill>
                  <a:schemeClr val="tx2"/>
                </a:solidFill>
              </a:rPr>
              <a:t/>
            </a:r>
            <a:br>
              <a:rPr lang="bg-BG" sz="2000" dirty="0" smtClean="0">
                <a:solidFill>
                  <a:schemeClr val="tx2"/>
                </a:solidFill>
              </a:rPr>
            </a:br>
            <a:endParaRPr lang="bg-BG" sz="2000" dirty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bg-BG" sz="20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Друго (запишете въпросите), МОЛЯ</a:t>
            </a:r>
            <a:endParaRPr lang="bg-BG" sz="2000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68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РАЙЛА в действие у нас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81000" y="990600"/>
            <a:ext cx="7647384" cy="4804123"/>
          </a:xfrm>
        </p:spPr>
        <p:txBody>
          <a:bodyPr/>
          <a:lstStyle/>
          <a:p>
            <a:pPr marL="0" indent="0">
              <a:buNone/>
            </a:pPr>
            <a:r>
              <a:rPr lang="bg-BG" sz="2800" dirty="0" smtClean="0"/>
              <a:t>Предстояща е инициативата </a:t>
            </a:r>
            <a:r>
              <a:rPr lang="bg-BG" sz="2800" dirty="0"/>
              <a:t>на </a:t>
            </a:r>
            <a:r>
              <a:rPr lang="bg-BG" sz="2800" dirty="0" err="1"/>
              <a:t>Дистрикт</a:t>
            </a:r>
            <a:r>
              <a:rPr lang="bg-BG" sz="2800" dirty="0"/>
              <a:t> 2482 и Ротари Клуб Бургас-</a:t>
            </a:r>
            <a:r>
              <a:rPr lang="bg-BG" sz="2800" dirty="0" err="1"/>
              <a:t>Пиргос</a:t>
            </a:r>
            <a:r>
              <a:rPr lang="bg-BG" sz="2800" dirty="0"/>
              <a:t>, които организират за осма година подред РАЙЛА семинар, който ще се проведе от 30.03.2018 до 1.04.2018 в гр. Бургас</a:t>
            </a:r>
            <a:r>
              <a:rPr lang="ru-RU" sz="2800" dirty="0"/>
              <a:t>.</a:t>
            </a:r>
            <a:endParaRPr lang="bg-BG" sz="2800" dirty="0"/>
          </a:p>
        </p:txBody>
      </p:sp>
      <p:pic>
        <p:nvPicPr>
          <p:cNvPr id="4" name="Картина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212976"/>
            <a:ext cx="6304791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4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b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Заключение</a:t>
            </a: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sz="2800" dirty="0" err="1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Ротарианските</a:t>
            </a:r>
            <a:r>
              <a:rPr lang="ru-RU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програми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новите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поколения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инвестиция в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бъдещето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бъдещето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нашите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семейства,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бъдещето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нашите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общности и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бъдещето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Ротари</a:t>
            </a:r>
            <a:r>
              <a:rPr lang="ru-RU" sz="2800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Чрез ротарианските програми за младите поколения, ротарианците споделят идеалите и традициите на Ротари със следващото поколение</a:t>
            </a:r>
            <a:r>
              <a:rPr lang="ru-RU" sz="2800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bg-BG" sz="2800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60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en-US" sz="4000" b="1" dirty="0" smtClean="0">
                <a:latin typeface="Arial Narrow" pitchFamily="34" charset="0"/>
              </a:rPr>
              <a:t>БЛАГОДАРЯ ЗА ВНИМАНИЕТО!</a:t>
            </a:r>
            <a:endParaRPr lang="en-US" altLang="en-US" sz="4000" b="1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79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209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bg-BG" sz="5400" b="1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en-US" sz="5400" b="1" dirty="0" smtClean="0">
                <a:latin typeface="Batang" pitchFamily="18" charset="-127"/>
                <a:ea typeface="Batang" pitchFamily="18" charset="-127"/>
              </a:rPr>
              <a:t>              </a:t>
            </a:r>
            <a:br>
              <a:rPr lang="en-US" sz="5400" b="1" dirty="0" smtClean="0">
                <a:latin typeface="Batang" pitchFamily="18" charset="-127"/>
                <a:ea typeface="Batang" pitchFamily="18" charset="-127"/>
              </a:rPr>
            </a:br>
            <a:r>
              <a:rPr lang="en-US" sz="4000" b="1" dirty="0" smtClean="0">
                <a:latin typeface="Batang" pitchFamily="18" charset="-127"/>
                <a:ea typeface="Batang" pitchFamily="18" charset="-127"/>
              </a:rPr>
              <a:t>ФИНАНС</a:t>
            </a:r>
            <a:r>
              <a:rPr lang="bg-BG" sz="4000" b="1" dirty="0" smtClean="0">
                <a:latin typeface="Batang" pitchFamily="18" charset="-127"/>
                <a:ea typeface="Batang" pitchFamily="18" charset="-127"/>
              </a:rPr>
              <a:t>И</a:t>
            </a:r>
            <a:r>
              <a:rPr lang="bg-BG" sz="5400" b="1" dirty="0" smtClean="0">
                <a:latin typeface="Batang" pitchFamily="18" charset="-127"/>
                <a:ea typeface="Batang" pitchFamily="18" charset="-127"/>
              </a:rPr>
              <a:t>-</a:t>
            </a:r>
            <a:r>
              <a:rPr lang="bg-BG" sz="4000" b="1" dirty="0" smtClean="0">
                <a:latin typeface="Batang" pitchFamily="18" charset="-127"/>
                <a:ea typeface="Batang" pitchFamily="18" charset="-127"/>
              </a:rPr>
              <a:t>БЮДЖЕТ НА КЛУБА</a:t>
            </a:r>
            <a:endParaRPr lang="en-US" sz="5400" b="1" dirty="0">
              <a:latin typeface="Batang" pitchFamily="18" charset="-127"/>
              <a:ea typeface="Batang" pitchFamily="18" charset="-127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bg-BG" altLang="en-US" sz="2400" b="1" dirty="0" smtClean="0">
                <a:cs typeface="Times New Roman" pitchFamily="18" charset="0"/>
              </a:rPr>
              <a:t>Константин Янакиев, АДГ</a:t>
            </a:r>
            <a:endParaRPr lang="bg-BG" altLang="en-US" sz="1900" b="1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61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xfrm>
            <a:off x="0" y="-171400"/>
            <a:ext cx="8763000" cy="18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sz="1800" smtClean="0">
                <a:latin typeface="Batang" pitchFamily="18" charset="-127"/>
                <a:ea typeface="Batang" pitchFamily="18" charset="-127"/>
              </a:rPr>
              <a:t/>
            </a:r>
            <a:br>
              <a:rPr lang="bg-BG" sz="1800" smtClean="0">
                <a:latin typeface="Batang" pitchFamily="18" charset="-127"/>
                <a:ea typeface="Batang" pitchFamily="18" charset="-127"/>
              </a:rPr>
            </a:br>
            <a:r>
              <a:rPr lang="en-US" sz="1800" b="1" smtClean="0">
                <a:latin typeface="Batang" pitchFamily="18" charset="-127"/>
                <a:ea typeface="Batang" pitchFamily="18" charset="-127"/>
              </a:rPr>
              <a:t>1.</a:t>
            </a:r>
            <a:r>
              <a:rPr lang="bg-BG" sz="1800" b="1" smtClean="0">
                <a:latin typeface="Georgia" pitchFamily="18" charset="0"/>
                <a:ea typeface="Batang" pitchFamily="18" charset="-127"/>
              </a:rPr>
              <a:t>ЗАКОНОВА </a:t>
            </a:r>
            <a:r>
              <a:rPr lang="en-US" sz="1800" b="1" smtClean="0">
                <a:latin typeface="Georgia" pitchFamily="18" charset="0"/>
                <a:ea typeface="Batang" pitchFamily="18" charset="-127"/>
              </a:rPr>
              <a:t> </a:t>
            </a:r>
            <a:r>
              <a:rPr lang="bg-BG" sz="1800" b="1" smtClean="0">
                <a:latin typeface="Georgia" pitchFamily="18" charset="0"/>
                <a:ea typeface="Batang" pitchFamily="18" charset="-127"/>
              </a:rPr>
              <a:t>РАМКА </a:t>
            </a:r>
            <a:r>
              <a:rPr lang="en-US" sz="1800" b="1" smtClean="0">
                <a:latin typeface="Georgia" pitchFamily="18" charset="0"/>
                <a:ea typeface="Batang" pitchFamily="18" charset="-127"/>
              </a:rPr>
              <a:t> </a:t>
            </a:r>
            <a:r>
              <a:rPr lang="bg-BG" sz="1800" b="1" smtClean="0">
                <a:latin typeface="Georgia" pitchFamily="18" charset="0"/>
                <a:ea typeface="Batang" pitchFamily="18" charset="-127"/>
              </a:rPr>
              <a:t>НА  ФИНАНСОВАТА</a:t>
            </a:r>
            <a:r>
              <a:rPr lang="en-US" sz="1800" b="1" smtClean="0">
                <a:latin typeface="Georgia" pitchFamily="18" charset="0"/>
                <a:ea typeface="Batang" pitchFamily="18" charset="-127"/>
              </a:rPr>
              <a:t> </a:t>
            </a:r>
            <a:r>
              <a:rPr lang="bg-BG" sz="1800" b="1" smtClean="0">
                <a:latin typeface="Georgia" pitchFamily="18" charset="0"/>
                <a:ea typeface="Batang" pitchFamily="18" charset="-127"/>
              </a:rPr>
              <a:t> ДЕЙНОСТ</a:t>
            </a:r>
            <a:r>
              <a:rPr lang="en-US" sz="1800" b="1" smtClean="0">
                <a:latin typeface="Georgia" pitchFamily="18" charset="0"/>
                <a:ea typeface="Batang" pitchFamily="18" charset="-127"/>
              </a:rPr>
              <a:t/>
            </a:r>
            <a:br>
              <a:rPr lang="en-US" sz="1800" b="1" smtClean="0">
                <a:latin typeface="Georgia" pitchFamily="18" charset="0"/>
                <a:ea typeface="Batang" pitchFamily="18" charset="-127"/>
              </a:rPr>
            </a:br>
            <a:r>
              <a:rPr lang="bg-BG" sz="1800" b="1" smtClean="0">
                <a:latin typeface="Georgia" pitchFamily="18" charset="0"/>
                <a:ea typeface="Batang" pitchFamily="18" charset="-127"/>
              </a:rPr>
              <a:t> </a:t>
            </a:r>
            <a:r>
              <a:rPr lang="en-US" sz="1800" b="1" smtClean="0">
                <a:latin typeface="Georgia" pitchFamily="18" charset="0"/>
                <a:ea typeface="Batang" pitchFamily="18" charset="-127"/>
              </a:rPr>
              <a:t>                                             </a:t>
            </a:r>
            <a:r>
              <a:rPr lang="bg-BG" sz="1800" b="1" smtClean="0">
                <a:latin typeface="Georgia" pitchFamily="18" charset="0"/>
                <a:ea typeface="Batang" pitchFamily="18" charset="-127"/>
              </a:rPr>
              <a:t>НА</a:t>
            </a:r>
            <a:r>
              <a:rPr lang="en-US" sz="1800" b="1" smtClean="0">
                <a:latin typeface="Georgia" pitchFamily="18" charset="0"/>
                <a:ea typeface="Batang" pitchFamily="18" charset="-127"/>
              </a:rPr>
              <a:t>  </a:t>
            </a:r>
            <a:r>
              <a:rPr lang="bg-BG" sz="1800" b="1" smtClean="0">
                <a:latin typeface="Georgia" pitchFamily="18" charset="0"/>
                <a:ea typeface="Batang" pitchFamily="18" charset="-127"/>
              </a:rPr>
              <a:t>КЛУБА</a:t>
            </a:r>
            <a:r>
              <a:rPr lang="bg-BG" b="1" smtClean="0">
                <a:latin typeface="Georgia" pitchFamily="18" charset="0"/>
              </a:rPr>
              <a:t/>
            </a:r>
            <a:br>
              <a:rPr lang="bg-BG" b="1" smtClean="0">
                <a:latin typeface="Georgia" pitchFamily="18" charset="0"/>
              </a:rPr>
            </a:br>
            <a:endParaRPr lang="en-US" altLang="en-US" b="1" dirty="0" smtClean="0"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84784"/>
            <a:ext cx="7931224" cy="4044355"/>
          </a:xfrm>
        </p:spPr>
        <p:txBody>
          <a:bodyPr lIns="0" tIns="0" rIns="0" bIns="0"/>
          <a:lstStyle/>
          <a:p>
            <a:pPr lvl="1">
              <a:buFont typeface="Wingdings" pitchFamily="2" charset="2"/>
              <a:buChar char="Ø"/>
            </a:pPr>
            <a:endParaRPr lang="en-US" sz="2400" dirty="0" smtClean="0">
              <a:solidFill>
                <a:schemeClr val="tx2"/>
              </a:solidFill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tx2"/>
                </a:solidFill>
              </a:rPr>
              <a:t>ЗАКОНА ЗА ЮРИДИЧЕСКИТЕ ЛИЦА С НЕСТОПАНСКА ЦЕЛ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ЗАКОНА ЗА СЧЕТОВОДСТВОТО НА РБ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tx2"/>
                </a:solidFill>
              </a:rPr>
              <a:t>ССФОМСП  В Б-Я И В ЧАСТНОСТ  СС- 13 ОТЧИТАНЕ НА ЮЛНЦ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УСТАВА НА  КЛУБА/СДРУЖЕНИЕТО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tx2"/>
                </a:solidFill>
              </a:rPr>
              <a:t>ПРАКТИКАТА  НА РОТАРИ ИНТЕРНЕШЪНЪЛ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bg-BG" sz="2000" dirty="0" smtClean="0"/>
              <a:t> </a:t>
            </a:r>
          </a:p>
          <a:p>
            <a:pPr marL="0" indent="0">
              <a:buNone/>
            </a:pPr>
            <a:r>
              <a:rPr lang="bg-BG" sz="3200" dirty="0" smtClean="0"/>
              <a:t> </a:t>
            </a:r>
          </a:p>
          <a:p>
            <a:pPr marL="0" indent="0">
              <a:buNone/>
            </a:pPr>
            <a:r>
              <a:rPr lang="bg-BG" sz="3200" dirty="0" smtClean="0"/>
              <a:t> </a:t>
            </a:r>
          </a:p>
          <a:p>
            <a:pPr marL="0" indent="0" eaLnBrk="1" fontAlgn="auto" hangingPunct="1">
              <a:spcAft>
                <a:spcPts val="300"/>
              </a:spcAft>
              <a:buFont typeface="Arial" pitchFamily="34" charset="0"/>
              <a:buNone/>
              <a:defRPr/>
            </a:pPr>
            <a:endParaRPr lang="en-US" sz="1600" dirty="0" smtClean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142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лавие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 </a:t>
            </a:r>
            <a:r>
              <a:rPr lang="bg-BG" dirty="0" smtClean="0">
                <a:latin typeface="Georgia" pitchFamily="18" charset="0"/>
              </a:rPr>
              <a:t/>
            </a:r>
            <a:br>
              <a:rPr lang="bg-BG" dirty="0" smtClean="0">
                <a:latin typeface="Georgia" pitchFamily="18" charset="0"/>
              </a:rPr>
            </a:br>
            <a:r>
              <a:rPr lang="bg-BG" dirty="0" smtClean="0">
                <a:latin typeface="Georgia" pitchFamily="18" charset="0"/>
              </a:rPr>
              <a:t> </a:t>
            </a:r>
            <a:r>
              <a:rPr lang="en-US" dirty="0" smtClean="0">
                <a:latin typeface="Georgia" pitchFamily="18" charset="0"/>
              </a:rPr>
              <a:t> </a:t>
            </a:r>
            <a:r>
              <a:rPr lang="en-US" sz="2400" b="1" dirty="0" smtClean="0">
                <a:latin typeface="Georgia" pitchFamily="18" charset="0"/>
              </a:rPr>
              <a:t>2. </a:t>
            </a:r>
            <a:r>
              <a:rPr lang="bg-BG" b="1" dirty="0" smtClean="0">
                <a:latin typeface="Georgia" pitchFamily="18" charset="0"/>
                <a:ea typeface="Batang" pitchFamily="18" charset="-127"/>
              </a:rPr>
              <a:t>БЮДЖЕТ </a:t>
            </a:r>
            <a:r>
              <a:rPr lang="en-US" b="1" dirty="0" smtClean="0">
                <a:latin typeface="Georgia" pitchFamily="18" charset="0"/>
                <a:ea typeface="Batang" pitchFamily="18" charset="-127"/>
              </a:rPr>
              <a:t> </a:t>
            </a:r>
            <a:r>
              <a:rPr lang="bg-BG" b="1" dirty="0" smtClean="0">
                <a:latin typeface="Georgia" pitchFamily="18" charset="0"/>
                <a:ea typeface="Batang" pitchFamily="18" charset="-127"/>
              </a:rPr>
              <a:t>НА </a:t>
            </a:r>
            <a:r>
              <a:rPr lang="en-US" b="1" dirty="0" smtClean="0">
                <a:latin typeface="Georgia" pitchFamily="18" charset="0"/>
                <a:ea typeface="Batang" pitchFamily="18" charset="-127"/>
              </a:rPr>
              <a:t> </a:t>
            </a:r>
            <a:r>
              <a:rPr lang="bg-BG" b="1" dirty="0" smtClean="0">
                <a:latin typeface="Georgia" pitchFamily="18" charset="0"/>
                <a:ea typeface="Batang" pitchFamily="18" charset="-127"/>
              </a:rPr>
              <a:t>КЛУБА</a:t>
            </a:r>
            <a:r>
              <a:rPr lang="bg-BG" dirty="0" smtClean="0"/>
              <a:t/>
            </a:r>
            <a:br>
              <a:rPr lang="bg-BG" dirty="0" smtClean="0"/>
            </a:br>
            <a:endParaRPr lang="bg-BG" dirty="0"/>
          </a:p>
        </p:txBody>
      </p:sp>
      <p:sp>
        <p:nvSpPr>
          <p:cNvPr id="10" name="Контейнер за съдържание 9"/>
          <p:cNvSpPr>
            <a:spLocks noGrp="1"/>
          </p:cNvSpPr>
          <p:nvPr>
            <p:ph idx="1"/>
          </p:nvPr>
        </p:nvSpPr>
        <p:spPr>
          <a:xfrm>
            <a:off x="1691680" y="1268760"/>
            <a:ext cx="5915000" cy="3721968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smtClean="0"/>
              <a:t>   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bg-BG" sz="24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2.1</a:t>
            </a:r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. СЪЩНОСТ</a:t>
            </a:r>
          </a:p>
          <a:p>
            <a:pPr marL="0" indent="0">
              <a:buNone/>
            </a:pPr>
            <a:endParaRPr lang="bg-BG" sz="2000" dirty="0" smtClean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Georgia" pitchFamily="18" charset="0"/>
              </a:rPr>
              <a:t>     </a:t>
            </a:r>
            <a:r>
              <a:rPr lang="bg-BG" sz="2400" b="1" dirty="0" smtClean="0">
                <a:solidFill>
                  <a:schemeClr val="accent6"/>
                </a:solidFill>
                <a:latin typeface="Georgia" pitchFamily="18" charset="0"/>
              </a:rPr>
              <a:t>2.</a:t>
            </a:r>
            <a:r>
              <a:rPr lang="en-US" sz="2400" b="1" dirty="0" smtClean="0">
                <a:solidFill>
                  <a:schemeClr val="accent6"/>
                </a:solidFill>
                <a:latin typeface="Georgia" pitchFamily="18" charset="0"/>
              </a:rPr>
              <a:t>2</a:t>
            </a:r>
            <a:r>
              <a:rPr lang="en-US" sz="2000" b="1" dirty="0" smtClean="0">
                <a:solidFill>
                  <a:schemeClr val="accent6"/>
                </a:solidFill>
                <a:latin typeface="Georgia" pitchFamily="18" charset="0"/>
              </a:rPr>
              <a:t>.</a:t>
            </a:r>
            <a:r>
              <a:rPr lang="bg-BG" sz="2000" b="1" dirty="0" smtClean="0">
                <a:solidFill>
                  <a:schemeClr val="accent6"/>
                </a:solidFill>
                <a:latin typeface="Georgia" pitchFamily="18" charset="0"/>
              </a:rPr>
              <a:t> ПРИНЦИПИ</a:t>
            </a:r>
          </a:p>
          <a:p>
            <a:pPr>
              <a:buFont typeface="Wingdings" pitchFamily="2" charset="2"/>
              <a:buChar char="ü"/>
            </a:pPr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</a:t>
            </a: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пълнота</a:t>
            </a:r>
            <a:endParaRPr lang="en-US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точност</a:t>
            </a:r>
            <a:endParaRPr lang="en-US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bg-BG" sz="2400" dirty="0" smtClean="0">
                <a:solidFill>
                  <a:srgbClr val="0070C0"/>
                </a:solidFill>
              </a:rPr>
              <a:t>реалност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bg-BG" sz="2400" dirty="0" smtClean="0">
                <a:solidFill>
                  <a:srgbClr val="0070C0"/>
                </a:solidFill>
              </a:rPr>
              <a:t>единство </a:t>
            </a:r>
          </a:p>
          <a:p>
            <a:pPr>
              <a:buFont typeface="Wingdings" pitchFamily="2" charset="2"/>
              <a:buChar char="ü"/>
            </a:pPr>
            <a:r>
              <a:rPr lang="bg-BG" sz="2400" dirty="0" smtClean="0">
                <a:solidFill>
                  <a:srgbClr val="0070C0"/>
                </a:solidFill>
              </a:rPr>
              <a:t>бюджетно равновесие</a:t>
            </a:r>
          </a:p>
          <a:p>
            <a:pPr>
              <a:buFont typeface="Wingdings" pitchFamily="2" charset="2"/>
              <a:buChar char="ü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4306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15" presetClass="emph" presetSubtype="0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250"/>
                            </p:stCondLst>
                            <p:childTnLst>
                              <p:par>
                                <p:cTn id="33" presetID="15" presetClass="emph" presetSubtype="0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4" dur="1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5" presetClass="emph" presetSubtype="0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6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5" presetClass="emph" presetSubtype="0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8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5" presetClass="emph" presetSubtype="0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0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5" presetClass="emph" presetSubtype="0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2" dur="75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5" presetClass="emph" presetSubtype="0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44" dur="75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  <p:bldP spid="10" grpId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оъгълник 3"/>
          <p:cNvSpPr/>
          <p:nvPr/>
        </p:nvSpPr>
        <p:spPr>
          <a:xfrm>
            <a:off x="1619672" y="692696"/>
            <a:ext cx="7128792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chemeClr val="accent6"/>
                </a:solidFill>
                <a:latin typeface="Georgia" pitchFamily="18" charset="0"/>
              </a:rPr>
              <a:t>2.3 </a:t>
            </a:r>
            <a:r>
              <a:rPr lang="bg-BG" sz="2000" b="1" dirty="0" smtClean="0">
                <a:solidFill>
                  <a:schemeClr val="accent6"/>
                </a:solidFill>
                <a:latin typeface="Georgia" pitchFamily="18" charset="0"/>
              </a:rPr>
              <a:t>ВИД</a:t>
            </a:r>
            <a:endParaRPr lang="en-US" sz="2000" b="1" dirty="0" smtClean="0">
              <a:solidFill>
                <a:schemeClr val="accent6"/>
              </a:solidFill>
              <a:latin typeface="Georgia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клубен</a:t>
            </a:r>
            <a:endParaRPr lang="bg-BG" sz="24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</a:t>
            </a:r>
            <a:r>
              <a:rPr lang="bg-BG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брутен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редовен</a:t>
            </a:r>
            <a:endParaRPr lang="bg-BG" sz="24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едногодишен</a:t>
            </a:r>
            <a:endParaRPr lang="bg-BG" sz="2400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традиционен</a:t>
            </a:r>
            <a:endParaRPr lang="en-US" sz="2400" dirty="0" smtClean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  <a:p>
            <a:pPr marL="285750" indent="-285750">
              <a:buFontTx/>
              <a:buChar char="-"/>
            </a:pPr>
            <a:endParaRPr lang="en-US" dirty="0">
              <a:latin typeface="Georgia" pitchFamily="18" charset="0"/>
            </a:endParaRPr>
          </a:p>
          <a:p>
            <a:pPr marL="285750" indent="-285750">
              <a:buFontTx/>
              <a:buChar char="-"/>
            </a:pPr>
            <a:endParaRPr lang="bg-BG" dirty="0">
              <a:latin typeface="Georgia" pitchFamily="18" charset="0"/>
            </a:endParaRPr>
          </a:p>
          <a:p>
            <a:r>
              <a:rPr lang="bg-BG" sz="2400" b="1" dirty="0" smtClean="0">
                <a:solidFill>
                  <a:schemeClr val="tx2"/>
                </a:solidFill>
                <a:latin typeface="Georgia" pitchFamily="18" charset="0"/>
              </a:rPr>
              <a:t>2.4 </a:t>
            </a:r>
            <a:r>
              <a:rPr lang="bg-BG" b="1" dirty="0" smtClean="0">
                <a:solidFill>
                  <a:schemeClr val="tx2"/>
                </a:solidFill>
                <a:latin typeface="Georgia" pitchFamily="18" charset="0"/>
              </a:rPr>
              <a:t>ТЕХНОЛОГИЯ 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bg-BG" b="1" dirty="0" smtClean="0">
                <a:solidFill>
                  <a:schemeClr val="tx2"/>
                </a:solidFill>
                <a:latin typeface="Georgia" pitchFamily="18" charset="0"/>
              </a:rPr>
              <a:t>НА 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bg-BG" b="1" dirty="0" smtClean="0">
                <a:solidFill>
                  <a:schemeClr val="tx2"/>
                </a:solidFill>
                <a:latin typeface="Georgia" pitchFamily="18" charset="0"/>
              </a:rPr>
              <a:t>УТВЪРЖДАВАНЕТО</a:t>
            </a:r>
            <a:endParaRPr lang="en-US" b="1" dirty="0" smtClean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en-US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Georgia" pitchFamily="18" charset="0"/>
              </a:rPr>
              <a:t>                         </a:t>
            </a:r>
            <a:r>
              <a:rPr lang="bg-BG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bg-BG" b="1" dirty="0">
                <a:solidFill>
                  <a:schemeClr val="tx2"/>
                </a:solidFill>
                <a:latin typeface="Georgia" pitchFamily="18" charset="0"/>
              </a:rPr>
              <a:t>И ОТЧИТАНЕТО  МУ</a:t>
            </a:r>
          </a:p>
          <a:p>
            <a:r>
              <a:rPr lang="bg-BG" sz="1400" b="1" dirty="0">
                <a:solidFill>
                  <a:schemeClr val="tx2"/>
                </a:solidFill>
                <a:latin typeface="Georgia" pitchFamily="18" charset="0"/>
              </a:rPr>
              <a:t>     </a:t>
            </a:r>
            <a:r>
              <a:rPr lang="en-US" sz="1400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  </a:t>
            </a:r>
            <a:r>
              <a:rPr lang="bg-BG" sz="1400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bg-BG" sz="1400" b="1" dirty="0">
                <a:solidFill>
                  <a:schemeClr val="tx2"/>
                </a:solidFill>
                <a:latin typeface="Georgia" pitchFamily="18" charset="0"/>
              </a:rPr>
              <a:t>/</a:t>
            </a:r>
            <a:r>
              <a:rPr lang="bg-BG" sz="1400" b="1" dirty="0">
                <a:solidFill>
                  <a:schemeClr val="tx2"/>
                </a:solidFill>
                <a:latin typeface="Georgia" pitchFamily="18" charset="0"/>
                <a:hlinkClick r:id="rId2" action="ppaction://hlinkfile"/>
              </a:rPr>
              <a:t>ПРИЛОЖЕНИЕ 1</a:t>
            </a:r>
            <a:r>
              <a:rPr lang="bg-BG" sz="1400" b="1" dirty="0">
                <a:solidFill>
                  <a:schemeClr val="tx2"/>
                </a:solidFill>
                <a:latin typeface="Georgia" pitchFamily="18" charset="0"/>
              </a:rPr>
              <a:t>/</a:t>
            </a:r>
          </a:p>
          <a:p>
            <a:r>
              <a:rPr lang="bg-BG" b="1" dirty="0">
                <a:solidFill>
                  <a:schemeClr val="tx2"/>
                </a:solidFill>
                <a:latin typeface="Georgia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8468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75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75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75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75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75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 idx="4294967295"/>
          </p:nvPr>
        </p:nvSpPr>
        <p:spPr>
          <a:xfrm>
            <a:off x="0" y="548680"/>
            <a:ext cx="7380312" cy="86895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bg-BG" sz="2800" dirty="0" smtClean="0">
                <a:solidFill>
                  <a:srgbClr val="0070C0"/>
                </a:solidFill>
                <a:latin typeface="Georgia" pitchFamily="18" charset="0"/>
              </a:rPr>
              <a:t>    </a:t>
            </a:r>
            <a:r>
              <a:rPr lang="bg-BG" sz="2400" b="1" u="sng" dirty="0" smtClean="0">
                <a:solidFill>
                  <a:schemeClr val="tx2"/>
                </a:solidFill>
                <a:latin typeface="Georgia" pitchFamily="18" charset="0"/>
              </a:rPr>
              <a:t>3.</a:t>
            </a:r>
            <a:r>
              <a:rPr lang="bg-BG" sz="2400" b="1" u="sng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bg-BG" sz="2400" b="1" u="sng" dirty="0" smtClean="0">
                <a:solidFill>
                  <a:schemeClr val="tx2"/>
                </a:solidFill>
                <a:latin typeface="Georgia" pitchFamily="18" charset="0"/>
              </a:rPr>
              <a:t>ПРИХОДНА </a:t>
            </a:r>
            <a:r>
              <a:rPr lang="bg-BG" sz="2400" b="1" u="sng" dirty="0">
                <a:solidFill>
                  <a:schemeClr val="tx2"/>
                </a:solidFill>
                <a:latin typeface="Georgia" pitchFamily="18" charset="0"/>
              </a:rPr>
              <a:t>ЧАСТ НА </a:t>
            </a:r>
            <a:r>
              <a:rPr lang="bg-BG" sz="2400" b="1" u="sng" dirty="0" smtClean="0">
                <a:solidFill>
                  <a:schemeClr val="tx2"/>
                </a:solidFill>
                <a:latin typeface="Georgia" pitchFamily="18" charset="0"/>
              </a:rPr>
              <a:t>БЮДЖЕТА</a:t>
            </a:r>
            <a:br>
              <a:rPr lang="bg-BG" sz="2400" b="1" u="sng" dirty="0" smtClean="0">
                <a:solidFill>
                  <a:schemeClr val="tx2"/>
                </a:solidFill>
                <a:latin typeface="Georgia" pitchFamily="18" charset="0"/>
              </a:rPr>
            </a:br>
            <a:r>
              <a:rPr lang="bg-BG" sz="2400" b="1" u="sng" dirty="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bg-BG" sz="2400" b="1" u="sng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bg-BG" sz="3200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bg-BG" sz="3200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bg-BG" sz="2400" dirty="0" smtClean="0">
                <a:solidFill>
                  <a:srgbClr val="C00000"/>
                </a:solidFill>
              </a:rPr>
              <a:t>               </a:t>
            </a:r>
            <a:r>
              <a:rPr lang="bg-BG" sz="2400" dirty="0" smtClean="0">
                <a:solidFill>
                  <a:schemeClr val="tx2"/>
                </a:solidFill>
              </a:rPr>
              <a:t>3.1. </a:t>
            </a:r>
            <a:r>
              <a:rPr lang="bg-BG" sz="2400" dirty="0">
                <a:solidFill>
                  <a:schemeClr val="tx2"/>
                </a:solidFill>
              </a:rPr>
              <a:t>ПРИХОДИ ОТ </a:t>
            </a:r>
            <a:r>
              <a:rPr lang="bg-BG" sz="2400" dirty="0" smtClean="0">
                <a:solidFill>
                  <a:schemeClr val="tx2"/>
                </a:solidFill>
              </a:rPr>
              <a:t>ЧЛЕНСКИ ВНОС </a:t>
            </a:r>
            <a:r>
              <a:rPr lang="bg-BG" sz="2400" dirty="0" smtClean="0">
                <a:solidFill>
                  <a:srgbClr val="C00000"/>
                </a:solidFill>
              </a:rPr>
              <a:t/>
            </a:r>
            <a:br>
              <a:rPr lang="bg-BG" sz="2400" dirty="0" smtClean="0">
                <a:solidFill>
                  <a:srgbClr val="C00000"/>
                </a:solidFill>
              </a:rPr>
            </a:br>
            <a:r>
              <a:rPr lang="bg-BG" sz="2800" dirty="0">
                <a:solidFill>
                  <a:schemeClr val="accent6"/>
                </a:solidFill>
              </a:rPr>
              <a:t> </a:t>
            </a:r>
            <a:r>
              <a:rPr lang="bg-BG" sz="2800" dirty="0" smtClean="0">
                <a:solidFill>
                  <a:schemeClr val="accent6"/>
                </a:solidFill>
              </a:rPr>
              <a:t>                     </a:t>
            </a:r>
            <a:r>
              <a:rPr lang="bg-BG" sz="2400" i="1" dirty="0" smtClean="0">
                <a:solidFill>
                  <a:schemeClr val="accent6"/>
                </a:solidFill>
              </a:rPr>
              <a:t>встъпителен и редовен</a:t>
            </a:r>
            <a:r>
              <a:rPr lang="bg-BG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bg-BG" sz="2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bg-BG" sz="2300" dirty="0" smtClean="0"/>
              <a:t/>
            </a:r>
            <a:br>
              <a:rPr lang="bg-BG" sz="2300" dirty="0" smtClean="0"/>
            </a:br>
            <a:r>
              <a:rPr lang="bg-BG" sz="2300" dirty="0" smtClean="0"/>
              <a:t>               </a:t>
            </a:r>
            <a:r>
              <a:rPr lang="bg-BG" sz="2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3.2. ДАРЕНИЯ </a:t>
            </a:r>
            <a: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bg-BG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bg-BG" sz="2800" dirty="0" smtClean="0"/>
              <a:t>                 </a:t>
            </a:r>
            <a:r>
              <a:rPr lang="bg-BG" sz="2400" dirty="0" smtClean="0"/>
              <a:t>      </a:t>
            </a:r>
            <a:r>
              <a:rPr lang="bg-BG" sz="2400" i="1" dirty="0" smtClean="0">
                <a:solidFill>
                  <a:schemeClr val="accent6"/>
                </a:solidFill>
              </a:rPr>
              <a:t>под условие</a:t>
            </a:r>
            <a:br>
              <a:rPr lang="bg-BG" sz="2400" i="1" dirty="0" smtClean="0">
                <a:solidFill>
                  <a:schemeClr val="accent6"/>
                </a:solidFill>
              </a:rPr>
            </a:br>
            <a:r>
              <a:rPr lang="bg-BG" sz="2400" i="1" dirty="0">
                <a:solidFill>
                  <a:schemeClr val="accent6"/>
                </a:solidFill>
              </a:rPr>
              <a:t> </a:t>
            </a:r>
            <a:r>
              <a:rPr lang="bg-BG" sz="2400" i="1" dirty="0" smtClean="0">
                <a:solidFill>
                  <a:schemeClr val="accent6"/>
                </a:solidFill>
              </a:rPr>
              <a:t>                         без условие</a:t>
            </a:r>
            <a:r>
              <a:rPr lang="bg-BG" sz="2000" i="1" dirty="0">
                <a:solidFill>
                  <a:srgbClr val="C00000"/>
                </a:solidFill>
              </a:rPr>
              <a:t/>
            </a:r>
            <a:br>
              <a:rPr lang="bg-BG" sz="2000" i="1" dirty="0">
                <a:solidFill>
                  <a:srgbClr val="C00000"/>
                </a:solidFill>
              </a:rPr>
            </a:br>
            <a:r>
              <a:rPr lang="bg-BG" sz="2000" i="1" dirty="0">
                <a:solidFill>
                  <a:srgbClr val="C00000"/>
                </a:solidFill>
              </a:rPr>
              <a:t/>
            </a:r>
            <a:br>
              <a:rPr lang="bg-BG" sz="2000" i="1" dirty="0">
                <a:solidFill>
                  <a:srgbClr val="C00000"/>
                </a:solidFill>
              </a:rPr>
            </a:br>
            <a:r>
              <a:rPr lang="bg-BG" sz="2800" i="1" dirty="0">
                <a:solidFill>
                  <a:schemeClr val="tx2"/>
                </a:solidFill>
              </a:rPr>
              <a:t>           </a:t>
            </a:r>
            <a:r>
              <a:rPr lang="bg-BG" sz="2400" i="1" dirty="0">
                <a:solidFill>
                  <a:schemeClr val="tx2"/>
                </a:solidFill>
              </a:rPr>
              <a:t> </a:t>
            </a:r>
            <a:r>
              <a:rPr lang="bg-BG" sz="2400" i="1" dirty="0" smtClean="0">
                <a:solidFill>
                  <a:schemeClr val="tx2"/>
                </a:solidFill>
              </a:rPr>
              <a:t> </a:t>
            </a:r>
            <a:r>
              <a:rPr lang="bg-BG" sz="2400" dirty="0" smtClean="0">
                <a:solidFill>
                  <a:schemeClr val="tx2"/>
                </a:solidFill>
              </a:rPr>
              <a:t>3.</a:t>
            </a:r>
            <a:r>
              <a:rPr lang="bg-BG" sz="2400" dirty="0" err="1" smtClean="0">
                <a:solidFill>
                  <a:schemeClr val="tx2"/>
                </a:solidFill>
              </a:rPr>
              <a:t>3</a:t>
            </a:r>
            <a:r>
              <a:rPr lang="bg-BG" sz="2400" dirty="0">
                <a:solidFill>
                  <a:schemeClr val="tx2"/>
                </a:solidFill>
              </a:rPr>
              <a:t>. ЛИХВИ  </a:t>
            </a:r>
            <a:r>
              <a:rPr lang="bg-BG" sz="2400" dirty="0" smtClean="0">
                <a:solidFill>
                  <a:schemeClr val="tx2"/>
                </a:solidFill>
              </a:rPr>
              <a:t/>
            </a:r>
            <a:br>
              <a:rPr lang="bg-BG" sz="2400" dirty="0" smtClean="0">
                <a:solidFill>
                  <a:schemeClr val="tx2"/>
                </a:solidFill>
              </a:rPr>
            </a:br>
            <a:r>
              <a:rPr lang="bg-BG" sz="2400" dirty="0">
                <a:solidFill>
                  <a:schemeClr val="tx2"/>
                </a:solidFill>
              </a:rPr>
              <a:t> </a:t>
            </a:r>
            <a:r>
              <a:rPr lang="bg-BG" sz="2400" dirty="0" smtClean="0">
                <a:solidFill>
                  <a:schemeClr val="tx2"/>
                </a:solidFill>
              </a:rPr>
              <a:t> </a:t>
            </a:r>
            <a:r>
              <a:rPr lang="bg-BG" sz="2300" dirty="0" smtClean="0"/>
              <a:t/>
            </a:r>
            <a:br>
              <a:rPr lang="bg-BG" sz="2300" dirty="0" smtClean="0"/>
            </a:br>
            <a:r>
              <a:rPr lang="en-US" sz="2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</a:t>
            </a:r>
            <a:r>
              <a:rPr lang="bg-BG" sz="2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3.4. ФИНАНСИРАНE  ЗА  ДИСТРИКТНИ   ГРАНТОВЕ           </a:t>
            </a:r>
            <a:r>
              <a:rPr lang="bg-BG" sz="2300" dirty="0" smtClean="0"/>
              <a:t/>
            </a:r>
            <a:br>
              <a:rPr lang="bg-BG" sz="2300" dirty="0" smtClean="0"/>
            </a:br>
            <a:r>
              <a:rPr lang="bg-BG" sz="2300" dirty="0" smtClean="0"/>
              <a:t> </a:t>
            </a:r>
            <a:br>
              <a:rPr lang="bg-BG" sz="2300" dirty="0" smtClean="0"/>
            </a:br>
            <a:r>
              <a:rPr lang="bg-BG" sz="2400" dirty="0"/>
              <a:t> </a:t>
            </a:r>
            <a:br>
              <a:rPr lang="bg-BG" sz="2400" dirty="0"/>
            </a:br>
            <a:r>
              <a:rPr lang="bg-BG" sz="3200" dirty="0"/>
              <a:t> </a:t>
            </a:r>
            <a:br>
              <a:rPr lang="bg-BG" sz="3200" dirty="0"/>
            </a:br>
            <a:r>
              <a:rPr lang="bg-BG" sz="3200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bg-BG" sz="3200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bg-BG" dirty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bg-BG" dirty="0">
                <a:solidFill>
                  <a:srgbClr val="0070C0"/>
                </a:solidFill>
                <a:latin typeface="Georgia" pitchFamily="18" charset="0"/>
              </a:rPr>
            </a:br>
            <a:endParaRPr lang="bg-BG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30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9915128" cy="533400"/>
          </a:xfrm>
        </p:spPr>
        <p:txBody>
          <a:bodyPr/>
          <a:lstStyle/>
          <a:p>
            <a:pPr lvl="0"/>
            <a:r>
              <a:rPr lang="en-US" sz="2400" b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4.</a:t>
            </a:r>
            <a:r>
              <a:rPr lang="bg-BG" sz="2400" b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2400" b="1" smtClean="0">
                <a:solidFill>
                  <a:schemeClr val="tx2"/>
                </a:solidFill>
                <a:latin typeface="Georgia" pitchFamily="18" charset="0"/>
              </a:rPr>
              <a:t>РАЗХОДНА ЧАСТ</a:t>
            </a:r>
            <a:r>
              <a:rPr lang="bg-BG" sz="2400" smtClean="0"/>
              <a:t/>
            </a:r>
            <a:br>
              <a:rPr lang="bg-BG" sz="2400" smtClean="0"/>
            </a:br>
            <a:endParaRPr lang="bg-BG" sz="2400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sz="24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</a:t>
            </a:r>
            <a:r>
              <a:rPr lang="bg-BG" sz="24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4.1. ВИДОВЕ РАЗХОДИ </a:t>
            </a:r>
          </a:p>
          <a:p>
            <a:pPr marL="0" indent="0">
              <a:buNone/>
            </a:pPr>
            <a:endParaRPr lang="bg-BG" sz="240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bg-BG" sz="24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</a:t>
            </a:r>
            <a:r>
              <a:rPr lang="bg-BG" sz="2400" b="1" smtClean="0">
                <a:solidFill>
                  <a:schemeClr val="accent6"/>
                </a:solidFill>
              </a:rPr>
              <a:t>А</a:t>
            </a:r>
            <a:r>
              <a:rPr lang="bg-BG" sz="2000" b="1" smtClean="0">
                <a:solidFill>
                  <a:schemeClr val="accent6"/>
                </a:solidFill>
              </a:rPr>
              <a:t>. ЗАДЪЛЖИТЕЛНИ ПЛАЩАНИЯ</a:t>
            </a:r>
            <a:r>
              <a:rPr lang="bg-BG" sz="2000" smtClean="0">
                <a:solidFill>
                  <a:schemeClr val="accent6"/>
                </a:solidFill>
              </a:rPr>
              <a:t>:</a:t>
            </a:r>
          </a:p>
          <a:p>
            <a:pPr marL="0" indent="0">
              <a:buNone/>
            </a:pPr>
            <a:endParaRPr lang="bg-BG" sz="240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1800" i="1" smtClean="0">
                <a:solidFill>
                  <a:schemeClr val="tx2"/>
                </a:solidFill>
              </a:rPr>
              <a:t>          ЧЛЕНСКИ ВНОС КЪМ  РИ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1800" i="1" smtClean="0">
                <a:solidFill>
                  <a:schemeClr val="tx2"/>
                </a:solidFill>
              </a:rPr>
              <a:t>         ЧЛЕНСКИ ВНОС КЪМ ДИСТРИКТА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1800" i="1" smtClean="0">
                <a:solidFill>
                  <a:schemeClr val="tx2"/>
                </a:solidFill>
              </a:rPr>
              <a:t>         АБОНАМЕНТ ЗА  РОТАРИАНСКИ СПИСАНИЯ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bg-BG" sz="1800" i="1" smtClean="0">
                <a:solidFill>
                  <a:schemeClr val="tx2"/>
                </a:solidFill>
              </a:rPr>
              <a:t>         ЗАКУПУВАНЕ НА РОТАРИ УКАЗАТЕЛ</a:t>
            </a:r>
            <a:endParaRPr lang="bg-BG" sz="18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36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en-US" sz="2800" b="1" dirty="0" smtClean="0">
                <a:latin typeface="Times New Roman" pitchFamily="18" charset="0"/>
                <a:cs typeface="Times New Roman" pitchFamily="18" charset="0"/>
              </a:rPr>
              <a:t>Шесто	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24400"/>
          </a:xfrm>
        </p:spPr>
        <p:txBody>
          <a:bodyPr lIns="0" tIns="0" rIns="0" bIns="0"/>
          <a:lstStyle/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00B0F0"/>
                </a:solidFill>
              </a:rPr>
              <a:t>Какво правят всички тези хора е дистриктния екип</a:t>
            </a:r>
            <a:r>
              <a:rPr lang="bg-BG" sz="2000" b="1" dirty="0" smtClean="0">
                <a:solidFill>
                  <a:schemeClr val="tx2"/>
                </a:solidFill>
              </a:rPr>
              <a:t>: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rgbClr val="FF0000"/>
                </a:solidFill>
              </a:rPr>
              <a:t>АДГ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>
                <a:solidFill>
                  <a:srgbClr val="FF0000"/>
                </a:solidFill>
              </a:rPr>
              <a:t>Секретариат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>
                <a:solidFill>
                  <a:srgbClr val="FF0000"/>
                </a:solidFill>
              </a:rPr>
              <a:t>Комитети</a:t>
            </a:r>
            <a:r>
              <a:rPr lang="bg-BG" sz="2000" b="1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>
                <a:solidFill>
                  <a:srgbClr val="002060"/>
                </a:solidFill>
              </a:rPr>
              <a:t>	</a:t>
            </a:r>
            <a:r>
              <a:rPr lang="bg-BG" sz="2000" b="1" dirty="0" smtClean="0">
                <a:solidFill>
                  <a:srgbClr val="002060"/>
                </a:solidFill>
              </a:rPr>
              <a:t>!!! </a:t>
            </a:r>
            <a:r>
              <a:rPr lang="bg-BG" sz="2000" dirty="0" smtClean="0">
                <a:solidFill>
                  <a:srgbClr val="002060"/>
                </a:solidFill>
              </a:rPr>
              <a:t>Финансов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>
                <a:solidFill>
                  <a:srgbClr val="002060"/>
                </a:solidFill>
              </a:rPr>
              <a:t>	</a:t>
            </a:r>
            <a:r>
              <a:rPr lang="bg-BG" sz="2000" b="1" dirty="0" smtClean="0">
                <a:solidFill>
                  <a:srgbClr val="002060"/>
                </a:solidFill>
              </a:rPr>
              <a:t>!!! </a:t>
            </a:r>
            <a:r>
              <a:rPr lang="bg-BG" sz="2000" dirty="0" smtClean="0">
                <a:solidFill>
                  <a:srgbClr val="002060"/>
                </a:solidFill>
              </a:rPr>
              <a:t>Фондация Ротари</a:t>
            </a:r>
            <a:r>
              <a:rPr lang="bg-BG" sz="2000" dirty="0" smtClean="0">
                <a:solidFill>
                  <a:schemeClr val="tx2"/>
                </a:solidFill>
              </a:rPr>
              <a:t/>
            </a:r>
            <a:br>
              <a:rPr lang="bg-BG" sz="2000" dirty="0" smtClean="0">
                <a:solidFill>
                  <a:schemeClr val="tx2"/>
                </a:solidFill>
              </a:rPr>
            </a:br>
            <a:endParaRPr lang="bg-BG" sz="2000" b="1" dirty="0" smtClean="0">
              <a:solidFill>
                <a:schemeClr val="tx2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bg-BG" sz="2000" b="1" dirty="0" smtClean="0">
                <a:solidFill>
                  <a:schemeClr val="tx2"/>
                </a:solidFill>
              </a:rPr>
              <a:t>Друго (запишете въпросите), МОЛЯ!</a:t>
            </a:r>
            <a:endParaRPr lang="bg-BG" sz="2000" b="1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88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авоъгълник 5"/>
          <p:cNvSpPr/>
          <p:nvPr/>
        </p:nvSpPr>
        <p:spPr>
          <a:xfrm>
            <a:off x="395536" y="227534"/>
            <a:ext cx="71287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dirty="0" smtClean="0">
              <a:solidFill>
                <a:schemeClr val="accent6"/>
              </a:solidFill>
              <a:latin typeface="Georgia" pitchFamily="18" charset="0"/>
            </a:endParaRPr>
          </a:p>
          <a:p>
            <a:endParaRPr lang="en-US" b="1" dirty="0" smtClean="0">
              <a:solidFill>
                <a:schemeClr val="accent6"/>
              </a:solidFill>
              <a:latin typeface="Georgia" pitchFamily="18" charset="0"/>
            </a:endParaRPr>
          </a:p>
          <a:p>
            <a:r>
              <a:rPr lang="bg-BG" sz="2000" b="1" dirty="0" smtClean="0">
                <a:solidFill>
                  <a:schemeClr val="accent6"/>
                </a:solidFill>
                <a:latin typeface="Georgia" pitchFamily="18" charset="0"/>
              </a:rPr>
              <a:t>Б</a:t>
            </a:r>
            <a:r>
              <a:rPr lang="bg-BG" sz="2000" b="1" dirty="0">
                <a:solidFill>
                  <a:schemeClr val="accent6"/>
                </a:solidFill>
                <a:latin typeface="Georgia" pitchFamily="18" charset="0"/>
              </a:rPr>
              <a:t>. РАЗХОДИ ЗА АДМИНИСТРИРАНЕ НА ДЕЙНОСТТА</a:t>
            </a:r>
          </a:p>
          <a:p>
            <a:r>
              <a:rPr lang="bg-BG" sz="2000" b="1" dirty="0">
                <a:solidFill>
                  <a:schemeClr val="accent6"/>
                </a:solidFill>
                <a:latin typeface="Georgia" pitchFamily="18" charset="0"/>
              </a:rPr>
              <a:t>       </a:t>
            </a:r>
            <a:endParaRPr lang="en-US" sz="2000" b="1" dirty="0" smtClean="0">
              <a:solidFill>
                <a:schemeClr val="accent6"/>
              </a:solidFill>
              <a:latin typeface="Georgia" pitchFamily="18" charset="0"/>
            </a:endParaRPr>
          </a:p>
          <a:p>
            <a:endParaRPr lang="en-US" sz="2000" b="1" dirty="0">
              <a:solidFill>
                <a:schemeClr val="accent6"/>
              </a:solidFill>
              <a:latin typeface="Georgia" pitchFamily="18" charset="0"/>
            </a:endParaRPr>
          </a:p>
          <a:p>
            <a:r>
              <a:rPr lang="bg-BG" sz="2000" b="1" dirty="0" smtClean="0">
                <a:solidFill>
                  <a:schemeClr val="accent6"/>
                </a:solidFill>
                <a:latin typeface="Georgia" pitchFamily="18" charset="0"/>
              </a:rPr>
              <a:t> </a:t>
            </a:r>
            <a:r>
              <a:rPr lang="bg-BG" sz="2000" b="1" dirty="0">
                <a:solidFill>
                  <a:schemeClr val="accent6"/>
                </a:solidFill>
                <a:latin typeface="Georgia" pitchFamily="18" charset="0"/>
              </a:rPr>
              <a:t>В. РАЗХОДИ ЗА </a:t>
            </a:r>
            <a:r>
              <a:rPr lang="bg-BG" sz="2000" b="1" dirty="0" smtClean="0">
                <a:solidFill>
                  <a:schemeClr val="accent6"/>
                </a:solidFill>
                <a:latin typeface="Georgia" pitchFamily="18" charset="0"/>
              </a:rPr>
              <a:t>ДАРЕНИЯ</a:t>
            </a:r>
            <a:endParaRPr lang="en-US" sz="2000" b="1" dirty="0" smtClean="0">
              <a:solidFill>
                <a:schemeClr val="accent6"/>
              </a:solidFill>
              <a:latin typeface="Georgia" pitchFamily="18" charset="0"/>
            </a:endParaRPr>
          </a:p>
          <a:p>
            <a:endParaRPr lang="bg-BG" i="1" dirty="0">
              <a:solidFill>
                <a:schemeClr val="tx2"/>
              </a:solidFill>
              <a:latin typeface="Georgia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bg-BG" i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bg-BG" i="1" dirty="0" smtClean="0">
                <a:solidFill>
                  <a:schemeClr val="tx2"/>
                </a:solidFill>
                <a:latin typeface="Georgia" pitchFamily="18" charset="0"/>
              </a:rPr>
              <a:t> РАЗХОДИ </a:t>
            </a:r>
            <a:r>
              <a:rPr lang="bg-BG" i="1" dirty="0">
                <a:solidFill>
                  <a:schemeClr val="tx2"/>
                </a:solidFill>
                <a:latin typeface="Georgia" pitchFamily="18" charset="0"/>
              </a:rPr>
              <a:t>ЗА ДИСТРИКТНИ ГРАНТОВЕ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bg-BG" i="1" dirty="0">
                <a:solidFill>
                  <a:schemeClr val="tx2"/>
                </a:solidFill>
                <a:latin typeface="Georgia" pitchFamily="18" charset="0"/>
              </a:rPr>
              <a:t>  </a:t>
            </a:r>
            <a:r>
              <a:rPr lang="bg-BG" i="1" dirty="0" smtClean="0">
                <a:solidFill>
                  <a:schemeClr val="tx2"/>
                </a:solidFill>
                <a:latin typeface="Georgia" pitchFamily="18" charset="0"/>
              </a:rPr>
              <a:t>РАЗХОДИ </a:t>
            </a:r>
            <a:r>
              <a:rPr lang="bg-BG" i="1" dirty="0">
                <a:solidFill>
                  <a:schemeClr val="tx2"/>
                </a:solidFill>
                <a:latin typeface="Georgia" pitchFamily="18" charset="0"/>
              </a:rPr>
              <a:t>ЗА КЛУБНИ </a:t>
            </a:r>
            <a:r>
              <a:rPr lang="bg-BG" i="1" dirty="0" smtClean="0">
                <a:solidFill>
                  <a:schemeClr val="tx2"/>
                </a:solidFill>
                <a:latin typeface="Georgia" pitchFamily="18" charset="0"/>
              </a:rPr>
              <a:t>ПРОЕКТИ</a:t>
            </a:r>
            <a:endParaRPr lang="en-US" i="1" dirty="0" smtClean="0">
              <a:solidFill>
                <a:schemeClr val="tx2"/>
              </a:solidFill>
              <a:latin typeface="Georgia" pitchFamily="18" charset="0"/>
            </a:endParaRPr>
          </a:p>
          <a:p>
            <a:endParaRPr lang="en-US" dirty="0" smtClean="0">
              <a:latin typeface="Georgia" pitchFamily="18" charset="0"/>
            </a:endParaRPr>
          </a:p>
          <a:p>
            <a:endParaRPr lang="bg-BG" dirty="0">
              <a:latin typeface="Georgia" pitchFamily="18" charset="0"/>
            </a:endParaRPr>
          </a:p>
          <a:p>
            <a:r>
              <a:rPr lang="bg-BG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4.2</a:t>
            </a:r>
            <a:r>
              <a:rPr lang="bg-BG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. ТЕХНОЛОГИЯ НА ПЛАНИРАНЕ И ОТЧИТАНЕ НА РАЗХОДИТЕ ЗА МЕРОПРИЯТИЯ</a:t>
            </a:r>
          </a:p>
          <a:p>
            <a:r>
              <a:rPr lang="bg-BG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       ПЛАН-СМЕТКА </a:t>
            </a:r>
            <a:r>
              <a:rPr lang="en-US" sz="2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 </a:t>
            </a:r>
            <a:r>
              <a:rPr lang="bg-BG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/</a:t>
            </a:r>
            <a:r>
              <a:rPr lang="bg-BG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  <a:hlinkClick r:id="rId2" action="ppaction://hlinkfile"/>
              </a:rPr>
              <a:t>ПРИЛОЖЕНИЕ 2</a:t>
            </a:r>
            <a:r>
              <a:rPr lang="bg-BG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404407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25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25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75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0" y="404664"/>
            <a:ext cx="8763000" cy="533400"/>
          </a:xfrm>
        </p:spPr>
        <p:txBody>
          <a:bodyPr/>
          <a:lstStyle/>
          <a:p>
            <a:pPr lvl="0"/>
            <a:r>
              <a:rPr lang="en-US" sz="1700" b="1" smtClean="0"/>
              <a:t>   </a:t>
            </a:r>
            <a:r>
              <a:rPr lang="en-US" sz="2400" b="1" smtClean="0"/>
              <a:t> </a:t>
            </a:r>
            <a:r>
              <a:rPr lang="bg-BG" sz="2400" b="1" smtClean="0">
                <a:latin typeface="Georgia" pitchFamily="18" charset="0"/>
              </a:rPr>
              <a:t>5</a:t>
            </a:r>
            <a:r>
              <a:rPr lang="en-US" sz="2800" b="1" smtClean="0"/>
              <a:t>. </a:t>
            </a:r>
            <a:r>
              <a:rPr lang="bg-BG" sz="1800" b="1" smtClean="0">
                <a:latin typeface="Georgia" pitchFamily="18" charset="0"/>
              </a:rPr>
              <a:t>УРЕЖДАНЕ НА ФИНАНСОВИТЕ ОТНОШЕНИЯ </a:t>
            </a:r>
            <a:r>
              <a:rPr lang="en-US" sz="1800" b="1" smtClean="0">
                <a:latin typeface="Georgia" pitchFamily="18" charset="0"/>
              </a:rPr>
              <a:t/>
            </a:r>
            <a:br>
              <a:rPr lang="en-US" sz="1800" b="1" smtClean="0">
                <a:latin typeface="Georgia" pitchFamily="18" charset="0"/>
              </a:rPr>
            </a:br>
            <a:r>
              <a:rPr lang="bg-BG" sz="1800" b="1" smtClean="0">
                <a:latin typeface="Georgia" pitchFamily="18" charset="0"/>
              </a:rPr>
              <a:t>                                                В  </a:t>
            </a:r>
            <a:r>
              <a:rPr lang="en-US" sz="1800" b="1" smtClean="0">
                <a:latin typeface="Georgia" pitchFamily="18" charset="0"/>
              </a:rPr>
              <a:t>K</a:t>
            </a:r>
            <a:r>
              <a:rPr lang="bg-BG" sz="1800" b="1" smtClean="0">
                <a:latin typeface="Georgia" pitchFamily="18" charset="0"/>
              </a:rPr>
              <a:t>ЛУБА   </a:t>
            </a:r>
            <a:endParaRPr lang="bg-BG" sz="1800" dirty="0">
              <a:latin typeface="Georgia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smtClean="0"/>
          </a:p>
          <a:p>
            <a:pPr marL="0" indent="0">
              <a:buNone/>
            </a:pPr>
            <a:endParaRPr lang="en-US" sz="2000" smtClean="0"/>
          </a:p>
          <a:p>
            <a:pPr marL="0" indent="0" algn="ctr">
              <a:buNone/>
            </a:pPr>
            <a:r>
              <a:rPr lang="bg-BG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5.1. БАНКОВИ СМЕТКИ </a:t>
            </a:r>
            <a:endParaRPr lang="en-US" sz="2000" b="1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en-US" sz="1800" i="1" smtClean="0">
                <a:solidFill>
                  <a:schemeClr val="accent6"/>
                </a:solidFill>
              </a:rPr>
              <a:t>    </a:t>
            </a:r>
            <a:r>
              <a:rPr lang="bg-BG" sz="1800" i="1" smtClean="0">
                <a:solidFill>
                  <a:schemeClr val="accent6"/>
                </a:solidFill>
              </a:rPr>
              <a:t>РАЗПЛАЩАТЕЛНИ </a:t>
            </a:r>
            <a:endParaRPr lang="en-US" sz="1800" i="1" smtClean="0">
              <a:solidFill>
                <a:schemeClr val="accent6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en-US" sz="1800" i="1" smtClean="0">
                <a:solidFill>
                  <a:schemeClr val="accent6"/>
                </a:solidFill>
              </a:rPr>
              <a:t>    </a:t>
            </a:r>
            <a:r>
              <a:rPr lang="bg-BG" sz="1800" i="1" smtClean="0">
                <a:solidFill>
                  <a:schemeClr val="accent6"/>
                </a:solidFill>
              </a:rPr>
              <a:t> ДЕПОЗИТНИ</a:t>
            </a:r>
          </a:p>
          <a:p>
            <a:pPr marL="0" indent="0" algn="ctr">
              <a:buNone/>
            </a:pPr>
            <a:endParaRPr lang="en-US" sz="1800" i="1" smtClean="0">
              <a:solidFill>
                <a:schemeClr val="accent6"/>
              </a:solidFill>
            </a:endParaRPr>
          </a:p>
          <a:p>
            <a:pPr marL="0" indent="0" algn="ctr">
              <a:buNone/>
            </a:pPr>
            <a:r>
              <a:rPr lang="bg-BG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5.2. СПЕСИМЕНИ </a:t>
            </a:r>
            <a:r>
              <a:rPr lang="en-US" sz="2000" smtClean="0"/>
              <a:t> </a:t>
            </a:r>
          </a:p>
          <a:p>
            <a:pPr algn="ctr">
              <a:buFont typeface="Wingdings" pitchFamily="2" charset="2"/>
              <a:buChar char="Ø"/>
            </a:pPr>
            <a:r>
              <a:rPr lang="bg-BG" sz="1800" i="1" smtClean="0">
                <a:solidFill>
                  <a:schemeClr val="accent6"/>
                </a:solidFill>
              </a:rPr>
              <a:t>ЗАДЪЛЖИТЕЛНО ДВА</a:t>
            </a:r>
          </a:p>
          <a:p>
            <a:pPr marL="0" indent="0" algn="ctr">
              <a:buNone/>
            </a:pPr>
            <a:endParaRPr lang="bg-BG" sz="2000" smtClean="0"/>
          </a:p>
          <a:p>
            <a:pPr marL="0" indent="0" algn="ctr">
              <a:buNone/>
            </a:pPr>
            <a:r>
              <a:rPr lang="bg-BG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5.3. ПЛАЩАНИЯ  В БРОЙ </a:t>
            </a:r>
            <a:endParaRPr lang="en-US" sz="2000" b="1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en-US" sz="2000" i="1" smtClean="0">
                <a:solidFill>
                  <a:schemeClr val="accent6"/>
                </a:solidFill>
              </a:rPr>
              <a:t>  </a:t>
            </a:r>
            <a:r>
              <a:rPr lang="bg-BG" sz="1800" i="1" smtClean="0">
                <a:solidFill>
                  <a:schemeClr val="accent6"/>
                </a:solidFill>
              </a:rPr>
              <a:t>САМО ПО ИЗКЛЮЧЕНИЕ</a:t>
            </a:r>
          </a:p>
          <a:p>
            <a:pPr algn="ctr">
              <a:buFont typeface="Wingdings" pitchFamily="2" charset="2"/>
              <a:buChar char="Ø"/>
            </a:pPr>
            <a:endParaRPr lang="bg-BG" sz="1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3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7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87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75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875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750" tmFilter="0, 0; .2, .5; .8, .5; 1, 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875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5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750" tmFilter="0, 0; .2, .5; .8, .5; 1, 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875" autoRev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лавие 3"/>
          <p:cNvSpPr>
            <a:spLocks noGrp="1"/>
          </p:cNvSpPr>
          <p:nvPr>
            <p:ph type="title"/>
          </p:nvPr>
        </p:nvSpPr>
        <p:spPr>
          <a:xfrm>
            <a:off x="352078" y="620688"/>
            <a:ext cx="8763000" cy="533400"/>
          </a:xfrm>
        </p:spPr>
        <p:txBody>
          <a:bodyPr/>
          <a:lstStyle/>
          <a:p>
            <a:r>
              <a:rPr lang="en-US" sz="2400" b="1" smtClean="0">
                <a:solidFill>
                  <a:schemeClr val="tx2"/>
                </a:solidFill>
              </a:rPr>
              <a:t>6</a:t>
            </a:r>
            <a:r>
              <a:rPr lang="en-US" b="1" smtClean="0">
                <a:solidFill>
                  <a:schemeClr val="tx2"/>
                </a:solidFill>
              </a:rPr>
              <a:t>.</a:t>
            </a:r>
            <a:r>
              <a:rPr lang="bg-BG" b="1" smtClean="0"/>
              <a:t> </a:t>
            </a:r>
            <a:r>
              <a:rPr lang="bg-BG" b="1" smtClean="0">
                <a:solidFill>
                  <a:schemeClr val="tx2"/>
                </a:solidFill>
                <a:latin typeface="Georgia" pitchFamily="18" charset="0"/>
              </a:rPr>
              <a:t>СЧЕТОВОДНА ПОЛИТИКА НА КЛУБА</a:t>
            </a:r>
            <a:r>
              <a:rPr lang="bg-BG" smtClean="0"/>
              <a:t/>
            </a:r>
            <a:br>
              <a:rPr lang="bg-BG" smtClean="0"/>
            </a:br>
            <a:endParaRPr lang="bg-BG" dirty="0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000" smtClean="0"/>
          </a:p>
          <a:p>
            <a:endParaRPr lang="en-US" sz="2000" smtClean="0"/>
          </a:p>
          <a:p>
            <a:r>
              <a:rPr lang="bg-BG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6.1. ТЕКУЩА СЧЕТОВОДНА ОТЧЕТНОСТ</a:t>
            </a:r>
            <a:endParaRPr lang="en-US" sz="2000" b="1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sz="2000" b="1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bg-BG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6.2. ИЗГОТВЯНЕ НА ГФО И ПРИЛОЖЕНИEТО  КЪМ НЕГО</a:t>
            </a:r>
            <a:endParaRPr lang="en-US" sz="2000" b="1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bg-BG" sz="2000" b="1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bg-BG" sz="2000" b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6.3. ИЗГОТВЯНЕ НА  ОТЧЕТ ПО ИЗПЪЛНЕНИЕТО НА БЮДЖЕТА ЗА РОТ. ГОДИНА</a:t>
            </a:r>
          </a:p>
          <a:p>
            <a:endParaRPr lang="bg-BG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5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460"/>
                            </p:stCondLst>
                            <p:childTnLst>
                              <p:par>
                                <p:cTn id="14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1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1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1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800"/>
                            </p:stCondLst>
                            <p:childTnLst>
                              <p:par>
                                <p:cTn id="19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лавие 3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533400"/>
          </a:xfrm>
        </p:spPr>
        <p:txBody>
          <a:bodyPr/>
          <a:lstStyle/>
          <a:p>
            <a:r>
              <a:rPr lang="en-US" b="1" dirty="0">
                <a:latin typeface="Georgia" pitchFamily="18" charset="0"/>
              </a:rPr>
              <a:t>7.  </a:t>
            </a:r>
            <a:r>
              <a:rPr lang="bg-BG" sz="1800" b="1" dirty="0">
                <a:latin typeface="Georgia" pitchFamily="18" charset="0"/>
              </a:rPr>
              <a:t>КОНТРОЛ </a:t>
            </a:r>
            <a:r>
              <a:rPr lang="en-US" sz="1800" b="1" dirty="0">
                <a:latin typeface="Georgia" pitchFamily="18" charset="0"/>
              </a:rPr>
              <a:t>  </a:t>
            </a:r>
            <a:r>
              <a:rPr lang="bg-BG" sz="1800" b="1" dirty="0">
                <a:latin typeface="Georgia" pitchFamily="18" charset="0"/>
              </a:rPr>
              <a:t>И</a:t>
            </a:r>
            <a:r>
              <a:rPr lang="en-US" sz="1800" b="1" dirty="0">
                <a:latin typeface="Georgia" pitchFamily="18" charset="0"/>
              </a:rPr>
              <a:t> </a:t>
            </a:r>
            <a:r>
              <a:rPr lang="bg-BG" sz="1800" b="1" dirty="0">
                <a:latin typeface="Georgia" pitchFamily="18" charset="0"/>
              </a:rPr>
              <a:t> ПРОЗРАЧНОСТ  </a:t>
            </a:r>
            <a:r>
              <a:rPr lang="en-US" sz="1800" b="1" dirty="0">
                <a:latin typeface="Georgia" pitchFamily="18" charset="0"/>
              </a:rPr>
              <a:t>  </a:t>
            </a:r>
            <a:r>
              <a:rPr lang="bg-BG" sz="1800" b="1" dirty="0">
                <a:latin typeface="Georgia" pitchFamily="18" charset="0"/>
              </a:rPr>
              <a:t>ПО </a:t>
            </a:r>
            <a:r>
              <a:rPr lang="en-US" sz="1800" b="1" dirty="0">
                <a:latin typeface="Georgia" pitchFamily="18" charset="0"/>
              </a:rPr>
              <a:t>  </a:t>
            </a:r>
            <a:r>
              <a:rPr lang="bg-BG" sz="1800" b="1" dirty="0">
                <a:latin typeface="Georgia" pitchFamily="18" charset="0"/>
              </a:rPr>
              <a:t>ИЗПЪЛНЕНИЕТО </a:t>
            </a:r>
            <a:r>
              <a:rPr lang="en-US" sz="1800" b="1" dirty="0">
                <a:latin typeface="Georgia" pitchFamily="18" charset="0"/>
              </a:rPr>
              <a:t>  </a:t>
            </a:r>
            <a:r>
              <a:rPr lang="bg-BG" sz="1800" b="1" dirty="0">
                <a:latin typeface="Georgia" pitchFamily="18" charset="0"/>
              </a:rPr>
              <a:t>НА </a:t>
            </a:r>
            <a:r>
              <a:rPr lang="en-US" sz="1800" b="1" dirty="0">
                <a:latin typeface="Georgia" pitchFamily="18" charset="0"/>
              </a:rPr>
              <a:t/>
            </a:r>
            <a:br>
              <a:rPr lang="en-US" sz="1800" b="1" dirty="0">
                <a:latin typeface="Georgia" pitchFamily="18" charset="0"/>
              </a:rPr>
            </a:br>
            <a:r>
              <a:rPr lang="en-US" sz="1800" b="1" dirty="0">
                <a:latin typeface="Georgia" pitchFamily="18" charset="0"/>
              </a:rPr>
              <a:t>                                </a:t>
            </a:r>
            <a:r>
              <a:rPr lang="bg-BG" sz="1800" b="1" dirty="0">
                <a:latin typeface="Georgia" pitchFamily="18" charset="0"/>
              </a:rPr>
              <a:t>БЮДЖЕТА  </a:t>
            </a:r>
            <a:r>
              <a:rPr lang="en-US" sz="1800" b="1" dirty="0">
                <a:latin typeface="Georgia" pitchFamily="18" charset="0"/>
              </a:rPr>
              <a:t>  </a:t>
            </a:r>
            <a:r>
              <a:rPr lang="bg-BG" sz="1800" b="1" dirty="0">
                <a:latin typeface="Georgia" pitchFamily="18" charset="0"/>
              </a:rPr>
              <a:t>НА </a:t>
            </a:r>
            <a:r>
              <a:rPr lang="en-US" sz="1800" b="1" dirty="0">
                <a:latin typeface="Georgia" pitchFamily="18" charset="0"/>
              </a:rPr>
              <a:t>  </a:t>
            </a:r>
            <a:r>
              <a:rPr lang="bg-BG" sz="1800" b="1" dirty="0">
                <a:latin typeface="Georgia" pitchFamily="18" charset="0"/>
              </a:rPr>
              <a:t>КЛУБА</a:t>
            </a:r>
            <a:endParaRPr lang="bg-BG" sz="1800" dirty="0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idx="1"/>
          </p:nvPr>
        </p:nvSpPr>
        <p:spPr>
          <a:xfrm>
            <a:off x="457200" y="1219201"/>
            <a:ext cx="7427168" cy="40100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2000" dirty="0"/>
          </a:p>
          <a:p>
            <a:pPr algn="ctr">
              <a:buFont typeface="Wingdings" pitchFamily="2" charset="2"/>
              <a:buChar char="Ø"/>
            </a:pPr>
            <a:r>
              <a:rPr lang="en-US" sz="2000" dirty="0">
                <a:solidFill>
                  <a:schemeClr val="accent6"/>
                </a:solidFill>
              </a:rPr>
              <a:t> </a:t>
            </a:r>
            <a:r>
              <a:rPr lang="ru-RU" sz="2000" dirty="0">
                <a:solidFill>
                  <a:schemeClr val="accent6"/>
                </a:solidFill>
              </a:rPr>
              <a:t>ПРЕЗИДЕНТ НА КЛУБА</a:t>
            </a:r>
            <a:endParaRPr lang="en-US" sz="2000" dirty="0">
              <a:solidFill>
                <a:schemeClr val="accent6"/>
              </a:solidFill>
            </a:endParaRPr>
          </a:p>
          <a:p>
            <a:pPr marL="0" indent="0" algn="ctr">
              <a:buNone/>
            </a:pPr>
            <a:endParaRPr lang="en-US" sz="2000" dirty="0"/>
          </a:p>
          <a:p>
            <a:pPr algn="ctr">
              <a:buFont typeface="Wingdings" pitchFamily="2" charset="2"/>
              <a:buChar char="Ø"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СЕКРЕТАР НА КЛУБА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marL="0" indent="0" algn="ctr">
              <a:buNone/>
            </a:pP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КОВЧЕЖНИК НА КЛУБА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262697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7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17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лавие 3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533400"/>
          </a:xfrm>
        </p:spPr>
        <p:txBody>
          <a:bodyPr/>
          <a:lstStyle/>
          <a:p>
            <a:r>
              <a:rPr lang="bg-BG" b="1" dirty="0" smtClean="0">
                <a:latin typeface="Georgia" pitchFamily="18" charset="0"/>
              </a:rPr>
              <a:t>Приложения</a:t>
            </a:r>
            <a:endParaRPr lang="bg-BG" sz="1800" dirty="0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idx="1"/>
          </p:nvPr>
        </p:nvSpPr>
        <p:spPr>
          <a:xfrm>
            <a:off x="457200" y="1219201"/>
            <a:ext cx="7427168" cy="40100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2000" dirty="0"/>
          </a:p>
          <a:p>
            <a:pPr algn="ctr"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accent6"/>
                </a:solidFill>
                <a:hlinkClick r:id="rId2" action="ppaction://hlinkfile"/>
              </a:rPr>
              <a:t>Примерен бюджет</a:t>
            </a:r>
            <a:endParaRPr lang="en-US" sz="2000" dirty="0">
              <a:solidFill>
                <a:schemeClr val="accent6"/>
              </a:solidFill>
            </a:endParaRPr>
          </a:p>
          <a:p>
            <a:pPr marL="0" indent="0" algn="ctr">
              <a:buNone/>
            </a:pPr>
            <a:endParaRPr lang="en-US" sz="2000" dirty="0"/>
          </a:p>
          <a:p>
            <a:pPr algn="ctr">
              <a:buFont typeface="Wingdings" pitchFamily="2" charset="2"/>
              <a:buChar char="Ø"/>
            </a:pPr>
            <a:r>
              <a:rPr lang="bg-BG" sz="20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 action="ppaction://hlinkfile"/>
              </a:rPr>
              <a:t>План сметка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43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лавие 3"/>
          <p:cNvSpPr>
            <a:spLocks noGrp="1"/>
          </p:cNvSpPr>
          <p:nvPr>
            <p:ph type="ctrTitle"/>
          </p:nvPr>
        </p:nvSpPr>
        <p:spPr>
          <a:xfrm>
            <a:off x="0" y="3068960"/>
            <a:ext cx="9296400" cy="1584176"/>
          </a:xfrm>
        </p:spPr>
        <p:txBody>
          <a:bodyPr/>
          <a:lstStyle/>
          <a:p>
            <a:r>
              <a:rPr lang="bg-BG" dirty="0"/>
              <a:t>к</a:t>
            </a:r>
            <a:r>
              <a:rPr lang="bg-BG" dirty="0" smtClean="0"/>
              <a:t>рай…..</a:t>
            </a:r>
            <a:br>
              <a:rPr lang="bg-BG" dirty="0" smtClean="0"/>
            </a:b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3690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6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Template DTeamPresentationsSlive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Rotary-NewBrand_Pallette">
      <a:dk1>
        <a:srgbClr val="958D85"/>
      </a:dk1>
      <a:lt1>
        <a:sysClr val="window" lastClr="FFFFFF"/>
      </a:lt1>
      <a:dk2>
        <a:srgbClr val="00246C"/>
      </a:dk2>
      <a:lt2>
        <a:srgbClr val="E6E5D8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DTeamPresentationsSliven</Template>
  <TotalTime>433</TotalTime>
  <Words>2489</Words>
  <Application>Microsoft Office PowerPoint</Application>
  <PresentationFormat>On-screen Show (4:3)</PresentationFormat>
  <Paragraphs>495</Paragraphs>
  <Slides>96</Slides>
  <Notes>54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96</vt:i4>
      </vt:variant>
    </vt:vector>
  </HeadingPairs>
  <TitlesOfParts>
    <vt:vector size="100" baseType="lpstr">
      <vt:lpstr>Template DTeamPresentationsSliven</vt:lpstr>
      <vt:lpstr>Custom Design</vt:lpstr>
      <vt:lpstr>2_Custom Design</vt:lpstr>
      <vt:lpstr>3_Custom Design</vt:lpstr>
      <vt:lpstr>PowerPoint Presentation</vt:lpstr>
      <vt:lpstr>Клубна администрация Практически съвети и насоки</vt:lpstr>
      <vt:lpstr>За екипа на този модул</vt:lpstr>
      <vt:lpstr>       Първо  lg</vt:lpstr>
      <vt:lpstr>Второ</vt:lpstr>
      <vt:lpstr>Второ</vt:lpstr>
      <vt:lpstr>Четвърто </vt:lpstr>
      <vt:lpstr>Пето </vt:lpstr>
      <vt:lpstr>Шесто </vt:lpstr>
      <vt:lpstr>БЛАГОДАРЯ ЗА ВНИМАНИЕТО!</vt:lpstr>
      <vt:lpstr>PowerPoint Presentation</vt:lpstr>
      <vt:lpstr>MY ROTARY</vt:lpstr>
      <vt:lpstr>       MY ROTARY – РОТАРИАНСКИТЕ ДЕЛА ОНЛАЙН  lg</vt:lpstr>
      <vt:lpstr>    ФУНКЦИИТЕ ЗА КЛУБНИТЕ СЕКРЕТАРИ В MY ROTARY  </vt:lpstr>
      <vt:lpstr>     АКТУАЛИЗИРАНЕ НА ДАННИТЕ ЗА ЧЛЕНСТВОТО    </vt:lpstr>
      <vt:lpstr>     АКТУАЛИЗИРАНЕ НА ДАННИТЕ ЗА ЧЛЕНСТВОТО    </vt:lpstr>
      <vt:lpstr>      АКТУАЛИЗИРАНЕ НА ДАННИТЕ В MY ROTARY (ROTARY.ORG)   </vt:lpstr>
      <vt:lpstr>      Как да достигна до My Rotary и моят клуб?   </vt:lpstr>
      <vt:lpstr>      Как да достигна до My Rotary и моят клуб?   </vt:lpstr>
      <vt:lpstr>      АКТУАЛИЗИРАНЕ НА ДАННИТЕ НА ЧЛЕНОВЕ НА КЛУБА     </vt:lpstr>
      <vt:lpstr>      АКТУАЛИЗИРАНЕ НА ДАННИТЕ НА ЧЛЕНОВЕ НА КЛУБА     </vt:lpstr>
      <vt:lpstr>      АКТУАЛИЗИРАНЕ НА ДАННИТЕ НА ЧЛЕНОВЕ НА КЛУБА     </vt:lpstr>
      <vt:lpstr>      АКТУАЛИЗИРАНЕ НА ДАННИТЕ    www.rotary-bulgaria.org    </vt:lpstr>
      <vt:lpstr>      АКТУАЛНОСТ И ПЪЛНОТА НА ДАННИТЕ     </vt:lpstr>
      <vt:lpstr>         КЛУБНА ФАКТУРА      </vt:lpstr>
      <vt:lpstr>          Прекратяване и възстановяване на членство      </vt:lpstr>
      <vt:lpstr>      ВЪВЕДЕТЕ EXECUTIVE SECRETARY    ейеъкшсэе    </vt:lpstr>
      <vt:lpstr>БЛАГОДАРЯ ЗА ВНИМАНИЕТО!</vt:lpstr>
      <vt:lpstr>PowerPoint Presentation</vt:lpstr>
      <vt:lpstr>Ротари клуб Централ</vt:lpstr>
      <vt:lpstr> Преди да започнем работа с РК Централ !</vt:lpstr>
      <vt:lpstr>Какво е Ротари клуб Централ?</vt:lpstr>
      <vt:lpstr>Кой може да работи с РК Централ?</vt:lpstr>
      <vt:lpstr> Как да стигнем до РК Централ? </vt:lpstr>
      <vt:lpstr> Информационно табло </vt:lpstr>
      <vt:lpstr> Информационно табло </vt:lpstr>
      <vt:lpstr> Информационно табло </vt:lpstr>
      <vt:lpstr> Целеви център </vt:lpstr>
      <vt:lpstr> Целеви център </vt:lpstr>
      <vt:lpstr> Целеви център </vt:lpstr>
      <vt:lpstr> Целеви център </vt:lpstr>
      <vt:lpstr> Целеви център </vt:lpstr>
      <vt:lpstr> Глобален изглед </vt:lpstr>
      <vt:lpstr> Дейности по обслужване </vt:lpstr>
      <vt:lpstr> Дейности по обслужване </vt:lpstr>
      <vt:lpstr> Ресурси </vt:lpstr>
      <vt:lpstr> Доклади </vt:lpstr>
      <vt:lpstr> Доклади </vt:lpstr>
      <vt:lpstr> Клубни рейтинги </vt:lpstr>
      <vt:lpstr> Ротари клуб Централ - заключение </vt:lpstr>
      <vt:lpstr> ПОЧЕТНА ГРАМОТА НА РОТАРИ </vt:lpstr>
      <vt:lpstr> ПОЧЕТНА ГРАМОТА НА РОТАРИ </vt:lpstr>
      <vt:lpstr>Цели на грамотата</vt:lpstr>
      <vt:lpstr> Цели на грамотата </vt:lpstr>
      <vt:lpstr> Цели на грамотата </vt:lpstr>
      <vt:lpstr> Грамота на Ротари с Президентско отличие </vt:lpstr>
      <vt:lpstr>БЛАГОДАРЯ ЗА ВНИМАНИЕТО!</vt:lpstr>
      <vt:lpstr>PowerPoint Presentation</vt:lpstr>
      <vt:lpstr>Нашето бъдеще - работа с младите поколения</vt:lpstr>
      <vt:lpstr>     Нашето бъдеще </vt:lpstr>
      <vt:lpstr> Като ротарианци, ние :</vt:lpstr>
      <vt:lpstr>Програмата ИНТЕРАКТ </vt:lpstr>
      <vt:lpstr>     ИНТЕРАКТ </vt:lpstr>
      <vt:lpstr>Какво трябва да помним?</vt:lpstr>
      <vt:lpstr>Какво трябва да помним? </vt:lpstr>
      <vt:lpstr>Какво трябва да помним?</vt:lpstr>
      <vt:lpstr>    Програмата РОТАРАКТ</vt:lpstr>
      <vt:lpstr>Началото</vt:lpstr>
      <vt:lpstr>ЦЕЛИ </vt:lpstr>
      <vt:lpstr>СЛУЖБА В РОТАРАКТ</vt:lpstr>
      <vt:lpstr>Важно и за двете програми!!!</vt:lpstr>
      <vt:lpstr>Младежки обмен</vt:lpstr>
      <vt:lpstr>А. Програма за дългосрочен обмен </vt:lpstr>
      <vt:lpstr>Б. Програма за краткосрочен обмен </vt:lpstr>
      <vt:lpstr>КРИТЕРИИ ЗА УЧАСТИЕ</vt:lpstr>
      <vt:lpstr>ПРОЦЕДУРА ЗА УЧАСТИЕ</vt:lpstr>
      <vt:lpstr>Ротари награди за младежи лидери / RYLA/</vt:lpstr>
      <vt:lpstr>Ротари награди за младежи лидери / RYLA/</vt:lpstr>
      <vt:lpstr>Ротари награди за младежи лидери / RYLA/</vt:lpstr>
      <vt:lpstr>РАЙЛА в действие у нас</vt:lpstr>
      <vt:lpstr>В Заключение</vt:lpstr>
      <vt:lpstr>БЛАГОДАРЯ ЗА ВНИМАНИЕТО!</vt:lpstr>
      <vt:lpstr>PowerPoint Presentation</vt:lpstr>
      <vt:lpstr>                ФИНАНСИ-БЮДЖЕТ НА КЛУБА</vt:lpstr>
      <vt:lpstr> 1.ЗАКОНОВА  РАМКА  НА  ФИНАНСОВАТА  ДЕЙНОСТ                                               НА  КЛУБА </vt:lpstr>
      <vt:lpstr>    2. БЮДЖЕТ  НА  КЛУБА </vt:lpstr>
      <vt:lpstr>PowerPoint Presentation</vt:lpstr>
      <vt:lpstr>    3. ПРИХОДНА ЧАСТ НА БЮДЖЕТА                  3.1. ПРИХОДИ ОТ ЧЛЕНСКИ ВНОС                        встъпителен и редовен                 3.2. ДАРЕНИЯ                         под условие                           без условие               3.3. ЛИХВИ                     3.4. ФИНАНСИРАНE  ЗА  ДИСТРИКТНИ   ГРАНТОВЕ                    </vt:lpstr>
      <vt:lpstr>4. РАЗХОДНА ЧАСТ </vt:lpstr>
      <vt:lpstr>PowerPoint Presentation</vt:lpstr>
      <vt:lpstr>    5. УРЕЖДАНЕ НА ФИНАНСОВИТЕ ОТНОШЕНИЯ                                                  В  KЛУБА   </vt:lpstr>
      <vt:lpstr>6. СЧЕТОВОДНА ПОЛИТИКА НА КЛУБА </vt:lpstr>
      <vt:lpstr>7.  КОНТРОЛ   И  ПРОЗРАЧНОСТ    ПО   ИЗПЪЛНЕНИЕТО   НА                                  БЮДЖЕТА    НА   КЛУБА</vt:lpstr>
      <vt:lpstr>Приложения</vt:lpstr>
      <vt:lpstr>край…..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Tanya</dc:creator>
  <cp:lastModifiedBy>Windows User</cp:lastModifiedBy>
  <cp:revision>98</cp:revision>
  <dcterms:created xsi:type="dcterms:W3CDTF">2018-02-05T05:59:03Z</dcterms:created>
  <dcterms:modified xsi:type="dcterms:W3CDTF">2018-03-24T05:11:13Z</dcterms:modified>
</cp:coreProperties>
</file>